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45"/>
  </p:notesMasterIdLst>
  <p:handoutMasterIdLst>
    <p:handoutMasterId r:id="rId46"/>
  </p:handoutMasterIdLst>
  <p:sldIdLst>
    <p:sldId id="301" r:id="rId2"/>
    <p:sldId id="306" r:id="rId3"/>
    <p:sldId id="353" r:id="rId4"/>
    <p:sldId id="318" r:id="rId5"/>
    <p:sldId id="320" r:id="rId6"/>
    <p:sldId id="260" r:id="rId7"/>
    <p:sldId id="358" r:id="rId8"/>
    <p:sldId id="266" r:id="rId9"/>
    <p:sldId id="316" r:id="rId10"/>
    <p:sldId id="319" r:id="rId11"/>
    <p:sldId id="359" r:id="rId12"/>
    <p:sldId id="278" r:id="rId13"/>
    <p:sldId id="321" r:id="rId14"/>
    <p:sldId id="270" r:id="rId15"/>
    <p:sldId id="275" r:id="rId16"/>
    <p:sldId id="322" r:id="rId17"/>
    <p:sldId id="272" r:id="rId18"/>
    <p:sldId id="323" r:id="rId19"/>
    <p:sldId id="277" r:id="rId20"/>
    <p:sldId id="360" r:id="rId21"/>
    <p:sldId id="279" r:id="rId22"/>
    <p:sldId id="325" r:id="rId23"/>
    <p:sldId id="326" r:id="rId24"/>
    <p:sldId id="327" r:id="rId25"/>
    <p:sldId id="328" r:id="rId26"/>
    <p:sldId id="330" r:id="rId27"/>
    <p:sldId id="331" r:id="rId28"/>
    <p:sldId id="356" r:id="rId29"/>
    <p:sldId id="357" r:id="rId30"/>
    <p:sldId id="350" r:id="rId31"/>
    <p:sldId id="280" r:id="rId32"/>
    <p:sldId id="332" r:id="rId33"/>
    <p:sldId id="334" r:id="rId34"/>
    <p:sldId id="351" r:id="rId35"/>
    <p:sldId id="344" r:id="rId36"/>
    <p:sldId id="352" r:id="rId37"/>
    <p:sldId id="335" r:id="rId38"/>
    <p:sldId id="354" r:id="rId39"/>
    <p:sldId id="349" r:id="rId40"/>
    <p:sldId id="347" r:id="rId41"/>
    <p:sldId id="288" r:id="rId42"/>
    <p:sldId id="302" r:id="rId43"/>
    <p:sldId id="289" r:id="rId44"/>
  </p:sldIdLst>
  <p:sldSz cx="7315200" cy="4114800"/>
  <p:notesSz cx="9144000" cy="6858000"/>
  <p:defaultTextStyle>
    <a:defPPr>
      <a:defRPr lang="en-US"/>
    </a:defPPr>
    <a:lvl1pPr marL="0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1678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03356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55035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06713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58391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10069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61748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13426" algn="l" defTabSz="35167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3227DC-9D5B-4A4F-9B32-2298C823D7EA}">
          <p14:sldIdLst>
            <p14:sldId id="301"/>
            <p14:sldId id="306"/>
            <p14:sldId id="353"/>
            <p14:sldId id="318"/>
            <p14:sldId id="320"/>
            <p14:sldId id="260"/>
            <p14:sldId id="358"/>
            <p14:sldId id="266"/>
            <p14:sldId id="316"/>
            <p14:sldId id="319"/>
            <p14:sldId id="359"/>
            <p14:sldId id="278"/>
            <p14:sldId id="321"/>
            <p14:sldId id="270"/>
            <p14:sldId id="275"/>
            <p14:sldId id="322"/>
            <p14:sldId id="272"/>
            <p14:sldId id="323"/>
            <p14:sldId id="277"/>
            <p14:sldId id="360"/>
            <p14:sldId id="279"/>
            <p14:sldId id="325"/>
            <p14:sldId id="326"/>
            <p14:sldId id="327"/>
            <p14:sldId id="328"/>
            <p14:sldId id="330"/>
            <p14:sldId id="331"/>
            <p14:sldId id="356"/>
            <p14:sldId id="357"/>
            <p14:sldId id="350"/>
            <p14:sldId id="280"/>
            <p14:sldId id="332"/>
            <p14:sldId id="334"/>
            <p14:sldId id="351"/>
            <p14:sldId id="344"/>
            <p14:sldId id="352"/>
            <p14:sldId id="335"/>
            <p14:sldId id="354"/>
            <p14:sldId id="349"/>
            <p14:sldId id="347"/>
            <p14:sldId id="288"/>
            <p14:sldId id="302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89833" autoAdjust="0"/>
  </p:normalViewPr>
  <p:slideViewPr>
    <p:cSldViewPr snapToGrid="0" snapToObjects="1">
      <p:cViewPr varScale="1">
        <p:scale>
          <a:sx n="176" d="100"/>
          <a:sy n="176" d="100"/>
        </p:scale>
        <p:origin x="-280" y="-56"/>
      </p:cViewPr>
      <p:guideLst>
        <p:guide orient="horz" pos="1296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Sheet1!$C$1</c:f>
              <c:strCache>
                <c:ptCount val="1"/>
                <c:pt idx="0">
                  <c:v>OpenMP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256.0</c:v>
                </c:pt>
                <c:pt idx="1">
                  <c:v>512.0</c:v>
                </c:pt>
                <c:pt idx="2">
                  <c:v>1024.0</c:v>
                </c:pt>
                <c:pt idx="3">
                  <c:v>2048.0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2.7</c:v>
                </c:pt>
                <c:pt idx="1">
                  <c:v>4.9</c:v>
                </c:pt>
                <c:pt idx="2">
                  <c:v>5.6</c:v>
                </c:pt>
                <c:pt idx="3">
                  <c:v>4.8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CL (CPU)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256.0</c:v>
                </c:pt>
                <c:pt idx="1">
                  <c:v>512.0</c:v>
                </c:pt>
                <c:pt idx="2">
                  <c:v>1024.0</c:v>
                </c:pt>
                <c:pt idx="3">
                  <c:v>2048.0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14.5</c:v>
                </c:pt>
                <c:pt idx="1">
                  <c:v>16.1</c:v>
                </c:pt>
                <c:pt idx="2">
                  <c:v>7.4</c:v>
                </c:pt>
                <c:pt idx="3">
                  <c:v>8.5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Sheet1!$E$1</c:f>
              <c:strCache>
                <c:ptCount val="1"/>
                <c:pt idx="0">
                  <c:v>CL (GPU)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256.0</c:v>
                </c:pt>
                <c:pt idx="1">
                  <c:v>512.0</c:v>
                </c:pt>
                <c:pt idx="2">
                  <c:v>1024.0</c:v>
                </c:pt>
                <c:pt idx="3">
                  <c:v>2048.0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10.3</c:v>
                </c:pt>
                <c:pt idx="1">
                  <c:v>32.9</c:v>
                </c:pt>
                <c:pt idx="2">
                  <c:v>106.2</c:v>
                </c:pt>
                <c:pt idx="3">
                  <c:v>210.6</c:v>
                </c:pt>
              </c:numCache>
            </c:numRef>
          </c:val>
          <c:smooth val="0"/>
        </c:ser>
        <c:ser>
          <c:idx val="5"/>
          <c:order val="3"/>
          <c:tx>
            <c:strRef>
              <c:f>Sheet1!$F$1</c:f>
              <c:strCache>
                <c:ptCount val="1"/>
                <c:pt idx="0">
                  <c:v>CL (GPU opt)</c:v>
                </c:pt>
              </c:strCache>
            </c:strRef>
          </c:tx>
          <c:cat>
            <c:numRef>
              <c:f>Sheet1!$A$2:$A$5</c:f>
              <c:numCache>
                <c:formatCode>General</c:formatCode>
                <c:ptCount val="4"/>
                <c:pt idx="0">
                  <c:v>256.0</c:v>
                </c:pt>
                <c:pt idx="1">
                  <c:v>512.0</c:v>
                </c:pt>
                <c:pt idx="2">
                  <c:v>1024.0</c:v>
                </c:pt>
                <c:pt idx="3">
                  <c:v>2048.0</c:v>
                </c:pt>
              </c:numCache>
            </c:numRef>
          </c:cat>
          <c:val>
            <c:numRef>
              <c:f>Sheet1!$F$2:$F$5</c:f>
              <c:numCache>
                <c:formatCode>General</c:formatCode>
                <c:ptCount val="4"/>
                <c:pt idx="0">
                  <c:v>24.8</c:v>
                </c:pt>
                <c:pt idx="1">
                  <c:v>66.2</c:v>
                </c:pt>
                <c:pt idx="2">
                  <c:v>118.5</c:v>
                </c:pt>
                <c:pt idx="3">
                  <c:v>229.4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0644744"/>
        <c:axId val="-2120641624"/>
      </c:lineChart>
      <c:catAx>
        <c:axId val="-2120644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20641624"/>
        <c:crosses val="autoZero"/>
        <c:auto val="1"/>
        <c:lblAlgn val="ctr"/>
        <c:lblOffset val="100"/>
        <c:noMultiLvlLbl val="0"/>
      </c:catAx>
      <c:valAx>
        <c:axId val="-21206416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Speedup factor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206447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 w="6350" cmpd="sng"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8B185-6CDA-BB4D-86A0-82B816E9CAA3}" type="datetime1">
              <a:rPr lang="en-US" smtClean="0"/>
              <a:t>8/15/12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067AF-398D-D14D-B38E-C12A0DF22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896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B0DDC-50FC-F64D-B77B-1530B5883EAF}" type="datetime1">
              <a:rPr lang="en-US" smtClean="0"/>
              <a:t>8/15/12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1E7C5-0074-F349-B0CE-92C019660E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9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1678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03356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55035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06713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58391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10069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61748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13426" algn="l" defTabSz="351678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335E2F-DD1C-A44A-99A2-57E0AA7C5018}" type="slidenum">
              <a:rPr lang="en-US"/>
              <a:pPr eaLnBrk="1" hangingPunct="1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6BAF3E-ACA0-BC47-9973-35E894746267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5 min. introduction to web programming for the complete novice. More resources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available online – here we only introduce the technology necessary for following the rest of the course.  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</a:t>
            </a:r>
            <a:r>
              <a:rPr lang="en-US" baseline="0" dirty="0" smtClean="0"/>
              <a:t> as OpenCL 1.1 object model but using JavaScript objects rather than C calls.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E7C5-0074-F349-B0CE-92C019660E0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(8/2/12 16:54) -----</a:t>
            </a:r>
          </a:p>
          <a:p>
            <a:r>
              <a:rPr lang="en-US"/>
              <a:t>kernels can come from anywhere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E7C5-0074-F349-B0CE-92C019660E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3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(8/2/12 16:54) -----</a:t>
            </a:r>
          </a:p>
          <a:p>
            <a:r>
              <a:rPr lang="en-US"/>
              <a:t>Vertex buffer 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1E7C5-0074-F349-B0CE-92C019660E0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8495EF-3616-C642-9A96-D1ADA89C4A39}" type="slidenum">
              <a:rPr lang="en-US"/>
              <a:pPr eaLnBrk="1" hangingPunct="1"/>
              <a:t>42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file://localhost/Volumes/eGo/S2012/PowerPoint:Keynote/S2012%20PPT:KEY/PP_Files/PP_04_Header.jp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file://localhost/Volumes/eGo/S2012/PowerPoint:Keynote/S2012%20PPT:KEY/PP_Files/PP_03_Footer.jp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pic>
        <p:nvPicPr>
          <p:cNvPr id="5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ts val="154"/>
              </a:spcBef>
              <a:spcAft>
                <a:spcPts val="154"/>
              </a:spcAft>
              <a:buClr>
                <a:schemeClr val="accent6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0824"/>
            <a:ext cx="6709410" cy="350520"/>
          </a:xfrm>
          <a:prstGeom prst="rect">
            <a:avLst/>
          </a:prstGeom>
        </p:spPr>
        <p:txBody>
          <a:bodyPr/>
          <a:lstStyle>
            <a:lvl1pPr algn="l">
              <a:defRPr sz="200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pic>
        <p:nvPicPr>
          <p:cNvPr id="5" name="PP_03_Footer.jpg" descr="/Volumes/eGo/S2012/PowerPoint:Keynote/S2012 PPT:KEY/PP_Files/PP_03_Footer.jpg"/>
          <p:cNvPicPr>
            <a:picLocks noChangeAspect="1"/>
          </p:cNvPicPr>
          <p:nvPr userDrawn="1"/>
        </p:nvPicPr>
        <p:blipFill>
          <a:blip r:embed="rId2" r:link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73152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file://localhost/Volumes/eGo/S2012/PowerPoint:Keynote/S2012%20PPT:KEY/PP_Files/PP_04_Header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18" name="Rectangle 3"/>
          <p:cNvSpPr txBox="1">
            <a:spLocks noChangeArrowheads="1"/>
          </p:cNvSpPr>
          <p:nvPr userDrawn="1"/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>
            <a:lvl1pPr marL="263759" indent="-263759" algn="l" defTabSz="351678" rtl="0" eaLnBrk="1" latinLnBrk="0" hangingPunct="1">
              <a:spcBef>
                <a:spcPts val="154"/>
              </a:spcBef>
              <a:spcAft>
                <a:spcPts val="154"/>
              </a:spcAft>
              <a:buClr>
                <a:schemeClr val="accent6"/>
              </a:buClr>
              <a:buFont typeface="Wingdings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219799" algn="l" defTabSz="351678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79196" indent="-175839" algn="l" defTabSz="351678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874" indent="-175839" algn="l" defTabSz="351678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2552" indent="-175839" algn="l" defTabSz="351678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34230" indent="-175839" algn="l" defTabSz="351678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indent="-175839" algn="l" defTabSz="351678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37587" indent="-175839" algn="l" defTabSz="351678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89265" indent="-175839" algn="l" defTabSz="351678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This subtitle is 20 points 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Bullets are blue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They have 110% line spacing, 2 points before &amp; after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>
              <a:buFont typeface="Wingdings" pitchFamily="-112" charset="2"/>
              <a:buChar char="§"/>
              <a:defRPr/>
            </a:pPr>
            <a:r>
              <a:rPr lang="en-US" sz="1700" dirty="0" smtClean="0">
                <a:ea typeface="ＭＳ Ｐゴシック" pitchFamily="-112" charset="-128"/>
              </a:rPr>
              <a:t>Sub bullets look like this</a:t>
            </a:r>
            <a:endParaRPr lang="en-US" sz="18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  <p:sp>
        <p:nvSpPr>
          <p:cNvPr id="19" name="Title 7"/>
          <p:cNvSpPr txBox="1">
            <a:spLocks/>
          </p:cNvSpPr>
          <p:nvPr userDrawn="1"/>
        </p:nvSpPr>
        <p:spPr>
          <a:xfrm>
            <a:off x="228600" y="130824"/>
            <a:ext cx="6709410" cy="350520"/>
          </a:xfrm>
          <a:prstGeom prst="rect">
            <a:avLst/>
          </a:prstGeom>
        </p:spPr>
        <p:txBody>
          <a:bodyPr/>
          <a:lstStyle>
            <a:lvl1pPr algn="l" defTabSz="351678" rtl="0" eaLnBrk="1" latinLnBrk="0" hangingPunct="1">
              <a:spcBef>
                <a:spcPct val="0"/>
              </a:spcBef>
              <a:buNone/>
              <a:defRPr sz="2000" b="1" i="0" kern="120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521487" y="3855520"/>
            <a:ext cx="39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6375EB5-45C4-8743-ACF7-436D94FAE0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7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ftr="0" dt="0"/>
  <p:txStyles>
    <p:titleStyle>
      <a:lvl1pPr algn="ctr" defTabSz="351678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759" indent="-263759" algn="l" defTabSz="351678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219799" algn="l" defTabSz="351678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96" indent="-175839" algn="l" defTabSz="351678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indent="-175839" algn="l" defTabSz="351678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82552" indent="-175839" algn="l" defTabSz="351678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34230" indent="-175839" algn="l" defTabSz="35167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indent="-175839" algn="l" defTabSz="35167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37587" indent="-175839" algn="l" defTabSz="35167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89265" indent="-175839" algn="l" defTabSz="35167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1678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03356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55035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06713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58391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10069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61748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13426" algn="l" defTabSz="3516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file://localhost/Volumes/eGo/S2012/PowerPoint:Keynote/S2012%20PPT:KEY/PP_Files/PP_01_Main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khronos.org/webcl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sevenier@motorola.com" TargetMode="External"/><Relationship Id="rId4" Type="http://schemas.openxmlformats.org/officeDocument/2006/relationships/hyperlink" Target="http://www.motorola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14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143k1fqPuk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file://localhost/Users/mikael/Desktop/Siggraph%202012%20course/droplet2d_cl.mov" TargetMode="External"/><Relationship Id="rId4" Type="http://schemas.openxmlformats.org/officeDocument/2006/relationships/video" Target="file://localhost/Users/mikael/Desktop/Siggraph%202012%20course/droplet2d_cl.mov" TargetMode="External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microsoft.com/office/2007/relationships/media" Target="file://localhost/Users/mikael/Desktop/Siggraph%202012%20course/droplet2d_gl.mov" TargetMode="External"/><Relationship Id="rId2" Type="http://schemas.openxmlformats.org/officeDocument/2006/relationships/video" Target="file://localhost/Users/mikael/Desktop/Siggraph%202012%20course/droplet2d_gl.mo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1" Type="http://schemas.microsoft.com/office/2007/relationships/media" Target="file://localhost/Users/mikael/Desktop/Siggraph%202012%20course/displacement.mp4" TargetMode="External"/><Relationship Id="rId2" Type="http://schemas.openxmlformats.org/officeDocument/2006/relationships/video" Target="file://localhost/Users/mikael/Desktop/Siggraph%202012%20course/displacement.mp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file://localhost/Users/mikael/Desktop/Siggraph%202012%20course/mandelbulbCL.mp4" TargetMode="External"/><Relationship Id="rId4" Type="http://schemas.openxmlformats.org/officeDocument/2006/relationships/video" Target="file://localhost/Users/mikael/Desktop/Siggraph%202012%20course/mandelbulbCL.mp4" TargetMode="External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microsoft.com/office/2007/relationships/media" Target="file://localhost/Users/mikael/Desktop/Siggraph%202012%20course/shadertoy_amndelbulb.mov" TargetMode="External"/><Relationship Id="rId2" Type="http://schemas.openxmlformats.org/officeDocument/2006/relationships/video" Target="file://localhost/Users/mikael/Desktop/Siggraph%202012%20course/shadertoy_amndelbulb.mov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webcl_public@khronos.org" TargetMode="External"/><Relationship Id="rId4" Type="http://schemas.openxmlformats.org/officeDocument/2006/relationships/hyperlink" Target="http://webcl.nokiaresearch.com/" TargetMode="External"/><Relationship Id="rId5" Type="http://schemas.openxmlformats.org/officeDocument/2006/relationships/hyperlink" Target="http://code.google.com/p/webcl/" TargetMode="External"/><Relationship Id="rId6" Type="http://schemas.openxmlformats.org/officeDocument/2006/relationships/hyperlink" Target="https://github.com/Motorola-Mobility/node-webcl" TargetMode="Externa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khronos.org/webcl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file://localhost/Volumes/eGo/S2012/PowerPoint:Keynote/S2012%20PPT:KEY/PP_Files/PP_02_End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OpenCL-Action-Accelerate-Graphics-Computations/dp/1617290173/ref=ntt_at_ep_dpt_2" TargetMode="External"/><Relationship Id="rId4" Type="http://schemas.openxmlformats.org/officeDocument/2006/relationships/hyperlink" Target="http://www.amazon.com/Heterogeneous-Computing-with-OpenCL-ebook/dp/B005JRHYUS" TargetMode="External"/><Relationship Id="rId5" Type="http://schemas.openxmlformats.org/officeDocument/2006/relationships/hyperlink" Target="http://www.fixstars.com/en/opencl/book/" TargetMode="External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jpeg"/><Relationship Id="rId9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mazon.com/OpenCL-Programming-Guide-Aaftab-Munshi/dp/032174964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_01_Main.jpg" descr="/Volumes/eGo/S2012/PowerPoint:Keynote/S2012 PPT:KEY/PP_Files/PP_01_Main.jpg"/>
          <p:cNvPicPr>
            <a:picLocks noChangeAspect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to map algorithms to graphics pipeline</a:t>
            </a:r>
          </a:p>
          <a:p>
            <a:r>
              <a:rPr lang="en-US" dirty="0" smtClean="0"/>
              <a:t>Hard to do scatter operations</a:t>
            </a:r>
          </a:p>
          <a:p>
            <a:r>
              <a:rPr lang="en-US" dirty="0" smtClean="0"/>
              <a:t>Shader instances can NOT directly communicate with one another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4F81BD"/>
                </a:solidFill>
              </a:rPr>
              <a:t>… </a:t>
            </a:r>
            <a:r>
              <a:rPr lang="en-US" i="1" dirty="0" smtClean="0">
                <a:solidFill>
                  <a:srgbClr val="4F81BD"/>
                </a:solidFill>
              </a:rPr>
              <a:t>GPGPU with GL is hack-</a:t>
            </a:r>
            <a:r>
              <a:rPr lang="en-US" i="1" dirty="0" err="1" smtClean="0">
                <a:solidFill>
                  <a:srgbClr val="4F81BD"/>
                </a:solidFill>
              </a:rPr>
              <a:t>ish</a:t>
            </a:r>
            <a:endParaRPr lang="en-US" i="1" dirty="0" smtClean="0">
              <a:solidFill>
                <a:srgbClr val="4F81BD"/>
              </a:solidFill>
            </a:endParaRPr>
          </a:p>
          <a:p>
            <a:endParaRPr lang="en-US" dirty="0"/>
          </a:p>
          <a:p>
            <a:r>
              <a:rPr lang="en-US" b="1" dirty="0" smtClean="0">
                <a:solidFill>
                  <a:srgbClr val="4F81BD"/>
                </a:solidFill>
              </a:rPr>
              <a:t>CL is made for GPGPU, not graphics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GPGPU with GL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4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Motivation and Goals</a:t>
            </a:r>
          </a:p>
          <a:p>
            <a:r>
              <a:rPr lang="en-US" sz="2000" dirty="0" smtClean="0">
                <a:solidFill>
                  <a:schemeClr val="bg2"/>
                </a:solidFill>
              </a:rPr>
              <a:t>General-Purpose computations on GPU (GPGPU)</a:t>
            </a:r>
          </a:p>
          <a:p>
            <a:pPr lvl="1"/>
            <a:r>
              <a:rPr lang="en-US" sz="1700" dirty="0" smtClean="0">
                <a:solidFill>
                  <a:schemeClr val="bg2"/>
                </a:solidFill>
              </a:rPr>
              <a:t>From                   to</a:t>
            </a:r>
          </a:p>
          <a:p>
            <a:pPr lvl="1"/>
            <a:r>
              <a:rPr lang="en-US" sz="1700" dirty="0" smtClean="0">
                <a:solidFill>
                  <a:schemeClr val="bg2"/>
                </a:solidFill>
              </a:rPr>
              <a:t>The need for more general data-parallel computations 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WebCL</a:t>
            </a:r>
            <a:r>
              <a:rPr lang="en-US" sz="2000" dirty="0" smtClean="0">
                <a:solidFill>
                  <a:srgbClr val="000000"/>
                </a:solidFill>
              </a:rPr>
              <a:t> overview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A JavaScript API over OpenCL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OpenCL concepts</a:t>
            </a:r>
          </a:p>
          <a:p>
            <a:pPr lvl="1"/>
            <a:r>
              <a:rPr lang="en-US" sz="1700" dirty="0" err="1" smtClean="0">
                <a:solidFill>
                  <a:srgbClr val="000000"/>
                </a:solidFill>
              </a:rPr>
              <a:t>WebCL</a:t>
            </a:r>
            <a:r>
              <a:rPr lang="en-US" sz="1700" dirty="0" smtClean="0">
                <a:solidFill>
                  <a:srgbClr val="000000"/>
                </a:solidFill>
              </a:rPr>
              <a:t> API</a:t>
            </a:r>
          </a:p>
          <a:p>
            <a:r>
              <a:rPr lang="en-US" sz="2000" dirty="0" err="1" smtClean="0">
                <a:solidFill>
                  <a:srgbClr val="EEECE1"/>
                </a:solidFill>
              </a:rPr>
              <a:t>WebCL</a:t>
            </a:r>
            <a:r>
              <a:rPr lang="en-US" sz="2000" dirty="0" smtClean="0">
                <a:solidFill>
                  <a:srgbClr val="EEECE1"/>
                </a:solidFill>
              </a:rPr>
              <a:t> programming</a:t>
            </a:r>
          </a:p>
          <a:p>
            <a:pPr lvl="1"/>
            <a:r>
              <a:rPr lang="en-US" sz="1500" dirty="0" smtClean="0">
                <a:solidFill>
                  <a:srgbClr val="EEECE1"/>
                </a:solidFill>
              </a:rPr>
              <a:t>Pure computations</a:t>
            </a:r>
          </a:p>
          <a:p>
            <a:pPr lvl="1"/>
            <a:r>
              <a:rPr lang="en-US" sz="1500" dirty="0" err="1" smtClean="0">
                <a:solidFill>
                  <a:srgbClr val="EEECE1"/>
                </a:solidFill>
              </a:rPr>
              <a:t>WebGL</a:t>
            </a:r>
            <a:r>
              <a:rPr lang="en-US" sz="1500" dirty="0" smtClean="0">
                <a:solidFill>
                  <a:srgbClr val="EEECE1"/>
                </a:solidFill>
              </a:rPr>
              <a:t> interoperability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8600" y="152400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Content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4" name="Picture 3" descr="webgl.png"/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961" y="1385297"/>
            <a:ext cx="786601" cy="330018"/>
          </a:xfrm>
          <a:prstGeom prst="rect">
            <a:avLst/>
          </a:prstGeom>
        </p:spPr>
      </p:pic>
      <p:pic>
        <p:nvPicPr>
          <p:cNvPr id="5" name="Picture 4" descr="WebCL_Sept11_1500px.png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07" y="1385297"/>
            <a:ext cx="785156" cy="325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49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79400" y="762000"/>
            <a:ext cx="4158963" cy="3124200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>
                <a:solidFill>
                  <a:srgbClr val="4F81BD"/>
                </a:solidFill>
              </a:rPr>
              <a:t>WebCL</a:t>
            </a:r>
            <a:r>
              <a:rPr lang="en-US" sz="2000" b="1" dirty="0" smtClean="0"/>
              <a:t> </a:t>
            </a:r>
            <a:r>
              <a:rPr lang="en-US" sz="2000" dirty="0" smtClean="0"/>
              <a:t>brings parallel computing to the Web through a secure </a:t>
            </a:r>
            <a:r>
              <a:rPr lang="en-US" sz="2000" i="1" dirty="0" smtClean="0">
                <a:solidFill>
                  <a:srgbClr val="4F81BD"/>
                </a:solidFill>
              </a:rPr>
              <a:t>JavaScript</a:t>
            </a:r>
            <a:r>
              <a:rPr lang="en-US" sz="2000" i="1" dirty="0" smtClean="0"/>
              <a:t> </a:t>
            </a:r>
            <a:r>
              <a:rPr lang="en-US" sz="2000" dirty="0" smtClean="0"/>
              <a:t>binding to </a:t>
            </a:r>
            <a:r>
              <a:rPr lang="en-US" sz="2000" b="1" dirty="0" smtClean="0">
                <a:solidFill>
                  <a:srgbClr val="4F81BD"/>
                </a:solidFill>
              </a:rPr>
              <a:t>OpenCL 1.1 (2011)</a:t>
            </a:r>
          </a:p>
          <a:p>
            <a:pPr lvl="1"/>
            <a:r>
              <a:rPr lang="en-US" sz="1700" dirty="0" smtClean="0"/>
              <a:t>Open standard, royalty-free</a:t>
            </a:r>
          </a:p>
          <a:p>
            <a:pPr lvl="1"/>
            <a:r>
              <a:rPr lang="en-US" sz="1700" dirty="0" smtClean="0"/>
              <a:t>Platform independent</a:t>
            </a:r>
          </a:p>
          <a:p>
            <a:pPr lvl="1"/>
            <a:r>
              <a:rPr lang="en-US" sz="1700" dirty="0" smtClean="0"/>
              <a:t>Device independent</a:t>
            </a:r>
          </a:p>
          <a:p>
            <a:pPr lvl="1"/>
            <a:r>
              <a:rPr lang="en-US" sz="1700" dirty="0" smtClean="0"/>
              <a:t>being standardized by </a:t>
            </a:r>
            <a:r>
              <a:rPr lang="en-US" sz="1700" dirty="0" err="1" smtClean="0"/>
              <a:t>Khronos</a:t>
            </a:r>
            <a:endParaRPr lang="en-US" sz="1700" dirty="0" smtClean="0"/>
          </a:p>
          <a:p>
            <a:r>
              <a:rPr lang="en-US" sz="2000" dirty="0" smtClean="0"/>
              <a:t>First public working draft April 2012</a:t>
            </a:r>
          </a:p>
          <a:p>
            <a:pPr lvl="1"/>
            <a:r>
              <a:rPr lang="en-US" sz="1700" dirty="0">
                <a:hlinkClick r:id="rId2"/>
              </a:rPr>
              <a:t>http://www.khronos.org/webcl</a:t>
            </a:r>
            <a:r>
              <a:rPr lang="en-US" sz="1700" dirty="0" smtClean="0">
                <a:hlinkClick r:id="rId2"/>
              </a:rPr>
              <a:t>/</a:t>
            </a:r>
            <a:endParaRPr lang="en-US" sz="17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19" name="Picture 18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20" name="Picture 19" descr="WebCL wd screenshot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01" y="685899"/>
            <a:ext cx="2619369" cy="3111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  <a:scene3d>
            <a:camera prst="perspectiveLeft" fov="2700000">
              <a:rot lat="0" lon="1200000" rev="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C-based cross-platform API</a:t>
            </a:r>
          </a:p>
          <a:p>
            <a:pPr lvl="1"/>
            <a:r>
              <a:rPr lang="en-US" dirty="0" smtClean="0"/>
              <a:t>Kernels use a subset of C99 and extensions</a:t>
            </a:r>
          </a:p>
          <a:p>
            <a:pPr lvl="2"/>
            <a:r>
              <a:rPr lang="en-US" dirty="0" smtClean="0"/>
              <a:t>Vector extensions (&lt;type&gt;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No recursion, no function pointers</a:t>
            </a:r>
          </a:p>
          <a:p>
            <a:pPr lvl="2"/>
            <a:r>
              <a:rPr lang="en-US" dirty="0" smtClean="0"/>
              <a:t>No dynamic memory (</a:t>
            </a:r>
            <a:r>
              <a:rPr lang="en-US" dirty="0" err="1" smtClean="0"/>
              <a:t>malloc</a:t>
            </a:r>
            <a:r>
              <a:rPr lang="en-US" dirty="0" smtClean="0"/>
              <a:t>, free…), no standard </a:t>
            </a:r>
            <a:r>
              <a:rPr lang="en-US" dirty="0" err="1" smtClean="0"/>
              <a:t>libc</a:t>
            </a:r>
            <a:r>
              <a:rPr lang="en-US" dirty="0" smtClean="0"/>
              <a:t> methods (</a:t>
            </a:r>
            <a:r>
              <a:rPr lang="en-US" dirty="0" err="1" smtClean="0"/>
              <a:t>memcpy</a:t>
            </a:r>
            <a:r>
              <a:rPr lang="en-US" dirty="0" smtClean="0"/>
              <a:t>…)</a:t>
            </a:r>
          </a:p>
          <a:p>
            <a:pPr lvl="1"/>
            <a:r>
              <a:rPr lang="en-US" dirty="0" smtClean="0"/>
              <a:t>Well-defined numerical accuracy both for </a:t>
            </a:r>
            <a:r>
              <a:rPr lang="en-US" dirty="0" err="1" smtClean="0"/>
              <a:t>intergers</a:t>
            </a:r>
            <a:r>
              <a:rPr lang="en-US" dirty="0" smtClean="0"/>
              <a:t> and floats</a:t>
            </a:r>
          </a:p>
          <a:p>
            <a:pPr lvl="1"/>
            <a:r>
              <a:rPr lang="en-US" dirty="0" smtClean="0"/>
              <a:t>Rich-set of built-in functions (e.g. as GLSL and more)</a:t>
            </a:r>
          </a:p>
          <a:p>
            <a:pPr lvl="2"/>
            <a:r>
              <a:rPr lang="en-US" dirty="0" smtClean="0"/>
              <a:t>But no random method</a:t>
            </a:r>
          </a:p>
          <a:p>
            <a:pPr lvl="1"/>
            <a:r>
              <a:rPr lang="en-US" dirty="0" smtClean="0"/>
              <a:t>Close to the hardware</a:t>
            </a:r>
          </a:p>
          <a:p>
            <a:pPr lvl="2"/>
            <a:r>
              <a:rPr lang="en-US" dirty="0" smtClean="0"/>
              <a:t>Control over memory use</a:t>
            </a:r>
          </a:p>
          <a:p>
            <a:pPr lvl="2"/>
            <a:r>
              <a:rPr lang="en-US" dirty="0" smtClean="0"/>
              <a:t>Control over thread scheduling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63" y="1157338"/>
            <a:ext cx="3144821" cy="21879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 </a:t>
            </a:r>
            <a:r>
              <a:rPr lang="en-US" sz="1800" b="1" i="1" dirty="0" smtClean="0">
                <a:solidFill>
                  <a:srgbClr val="4F81BD"/>
                </a:solidFill>
              </a:rPr>
              <a:t>host</a:t>
            </a:r>
            <a:r>
              <a:rPr lang="en-US" sz="1800" dirty="0" smtClean="0">
                <a:solidFill>
                  <a:srgbClr val="4F81BD"/>
                </a:solidFill>
              </a:rPr>
              <a:t> </a:t>
            </a:r>
            <a:r>
              <a:rPr lang="en-US" sz="1800" dirty="0" smtClean="0"/>
              <a:t>is connected to one or more </a:t>
            </a:r>
            <a:r>
              <a:rPr lang="en-US" sz="1800" b="1" i="1" dirty="0">
                <a:solidFill>
                  <a:srgbClr val="4F81BD"/>
                </a:solidFill>
              </a:rPr>
              <a:t>C</a:t>
            </a:r>
            <a:r>
              <a:rPr lang="en-US" sz="1800" b="1" i="1" dirty="0" smtClean="0">
                <a:solidFill>
                  <a:srgbClr val="4F81BD"/>
                </a:solidFill>
              </a:rPr>
              <a:t>ompute devices</a:t>
            </a:r>
          </a:p>
          <a:p>
            <a:r>
              <a:rPr lang="en-US" sz="1800" dirty="0" smtClean="0"/>
              <a:t>Compute device </a:t>
            </a:r>
          </a:p>
          <a:p>
            <a:pPr lvl="1"/>
            <a:r>
              <a:rPr lang="en-US" sz="1500" dirty="0" smtClean="0"/>
              <a:t>A collection of one or </a:t>
            </a:r>
            <a:r>
              <a:rPr lang="en-US" sz="1500" dirty="0" smtClean="0">
                <a:solidFill>
                  <a:srgbClr val="4F81BD"/>
                </a:solidFill>
              </a:rPr>
              <a:t>more</a:t>
            </a:r>
            <a:r>
              <a:rPr lang="en-US" sz="1500" i="1" dirty="0" smtClean="0">
                <a:solidFill>
                  <a:srgbClr val="4F81BD"/>
                </a:solidFill>
              </a:rPr>
              <a:t> </a:t>
            </a:r>
            <a:r>
              <a:rPr lang="en-US" sz="1500" b="1" i="1" dirty="0" smtClean="0">
                <a:solidFill>
                  <a:srgbClr val="4F81BD"/>
                </a:solidFill>
              </a:rPr>
              <a:t>compute </a:t>
            </a:r>
            <a:br>
              <a:rPr lang="en-US" sz="1500" b="1" i="1" dirty="0" smtClean="0">
                <a:solidFill>
                  <a:srgbClr val="4F81BD"/>
                </a:solidFill>
              </a:rPr>
            </a:br>
            <a:r>
              <a:rPr lang="en-US" sz="1500" b="1" i="1" dirty="0" smtClean="0">
                <a:solidFill>
                  <a:srgbClr val="4F81BD"/>
                </a:solidFill>
              </a:rPr>
              <a:t>units</a:t>
            </a:r>
            <a:r>
              <a:rPr lang="en-US" sz="1500" b="1" dirty="0" smtClean="0"/>
              <a:t> </a:t>
            </a:r>
            <a:r>
              <a:rPr lang="en-US" sz="1500" dirty="0" smtClean="0"/>
              <a:t>(~ cores)</a:t>
            </a:r>
          </a:p>
          <a:p>
            <a:pPr lvl="1"/>
            <a:r>
              <a:rPr lang="en-US" sz="1500" dirty="0" smtClean="0"/>
              <a:t>A compute unit is composed of </a:t>
            </a:r>
            <a:br>
              <a:rPr lang="en-US" sz="1500" dirty="0" smtClean="0"/>
            </a:br>
            <a:r>
              <a:rPr lang="en-US" sz="1500" dirty="0" smtClean="0"/>
              <a:t>one or more </a:t>
            </a:r>
            <a:r>
              <a:rPr lang="en-US" sz="1500" b="1" i="1" dirty="0" smtClean="0">
                <a:solidFill>
                  <a:srgbClr val="4F81BD"/>
                </a:solidFill>
              </a:rPr>
              <a:t>processing</a:t>
            </a:r>
            <a:br>
              <a:rPr lang="en-US" sz="1500" b="1" i="1" dirty="0" smtClean="0">
                <a:solidFill>
                  <a:srgbClr val="4F81BD"/>
                </a:solidFill>
              </a:rPr>
            </a:br>
            <a:r>
              <a:rPr lang="en-US" sz="1500" b="1" i="1" dirty="0" smtClean="0">
                <a:solidFill>
                  <a:srgbClr val="4F81BD"/>
                </a:solidFill>
              </a:rPr>
              <a:t>elements</a:t>
            </a:r>
            <a:r>
              <a:rPr lang="en-US" sz="1500" b="1" i="1" dirty="0" smtClean="0"/>
              <a:t> </a:t>
            </a:r>
            <a:r>
              <a:rPr lang="en-US" sz="1500" dirty="0" smtClean="0"/>
              <a:t>(~ threads)</a:t>
            </a:r>
          </a:p>
          <a:p>
            <a:pPr lvl="1"/>
            <a:r>
              <a:rPr lang="en-US" sz="1500" dirty="0" smtClean="0"/>
              <a:t>Processing elements execute code as </a:t>
            </a:r>
            <a:r>
              <a:rPr lang="en-US" sz="1500" dirty="0" smtClean="0">
                <a:solidFill>
                  <a:srgbClr val="4F81BD"/>
                </a:solidFill>
              </a:rPr>
              <a:t>SIMD</a:t>
            </a:r>
            <a:r>
              <a:rPr lang="en-US" sz="1500" dirty="0" smtClean="0"/>
              <a:t> or </a:t>
            </a:r>
            <a:r>
              <a:rPr lang="en-US" sz="1500" dirty="0" smtClean="0">
                <a:solidFill>
                  <a:srgbClr val="4F81BD"/>
                </a:solidFill>
              </a:rPr>
              <a:t>SPMD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Device Model</a:t>
            </a:r>
            <a:endParaRPr lang="en-US" dirty="0"/>
          </a:p>
        </p:txBody>
      </p:sp>
      <p:pic>
        <p:nvPicPr>
          <p:cNvPr id="6" name="Picture 13" descr="OpenCL_Logo_RGB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010" y="3769519"/>
            <a:ext cx="383646" cy="34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17" y="2946518"/>
            <a:ext cx="2940963" cy="1027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b="1" dirty="0" smtClean="0">
                <a:solidFill>
                  <a:srgbClr val="4F81BD"/>
                </a:solidFill>
              </a:rPr>
              <a:t>Kernel</a:t>
            </a:r>
          </a:p>
          <a:p>
            <a:pPr lvl="1"/>
            <a:r>
              <a:rPr lang="en-US" sz="1700" dirty="0"/>
              <a:t>B</a:t>
            </a:r>
            <a:r>
              <a:rPr lang="en-US" sz="1700" dirty="0" smtClean="0"/>
              <a:t>asic unit of executable code (</a:t>
            </a:r>
            <a:r>
              <a:rPr lang="en-US" sz="1700" dirty="0" smtClean="0">
                <a:solidFill>
                  <a:srgbClr val="4F81BD"/>
                </a:solidFill>
              </a:rPr>
              <a:t>~</a:t>
            </a:r>
            <a:r>
              <a:rPr lang="en-US" sz="1700" dirty="0" smtClean="0"/>
              <a:t> </a:t>
            </a:r>
            <a:r>
              <a:rPr lang="en-US" sz="1700" dirty="0" smtClean="0">
                <a:solidFill>
                  <a:srgbClr val="4F81BD"/>
                </a:solidFill>
              </a:rPr>
              <a:t>DLL entry point</a:t>
            </a:r>
            <a:r>
              <a:rPr lang="en-US" sz="1700" dirty="0" smtClean="0"/>
              <a:t>)</a:t>
            </a:r>
          </a:p>
          <a:p>
            <a:pPr lvl="1"/>
            <a:r>
              <a:rPr lang="en-US" sz="1700" dirty="0" smtClean="0">
                <a:solidFill>
                  <a:srgbClr val="4F81BD"/>
                </a:solidFill>
              </a:rPr>
              <a:t>Data-parallel </a:t>
            </a:r>
            <a:r>
              <a:rPr lang="en-US" sz="1700" dirty="0" smtClean="0"/>
              <a:t>or </a:t>
            </a:r>
            <a:r>
              <a:rPr lang="en-US" sz="1700" dirty="0" smtClean="0">
                <a:solidFill>
                  <a:srgbClr val="4F81BD"/>
                </a:solidFill>
              </a:rPr>
              <a:t>task-parallel</a:t>
            </a:r>
          </a:p>
          <a:p>
            <a:r>
              <a:rPr lang="en-US" sz="2000" b="1" dirty="0" smtClean="0">
                <a:solidFill>
                  <a:srgbClr val="4F81BD"/>
                </a:solidFill>
              </a:rPr>
              <a:t>Program</a:t>
            </a:r>
          </a:p>
          <a:p>
            <a:pPr lvl="1"/>
            <a:r>
              <a:rPr lang="en-US" sz="1700" dirty="0" smtClean="0"/>
              <a:t>Collection of kernels and functions called by kernels</a:t>
            </a:r>
          </a:p>
          <a:p>
            <a:pPr lvl="1"/>
            <a:r>
              <a:rPr lang="en-US" sz="1700" dirty="0" smtClean="0"/>
              <a:t>Analogous to a dynamic library (DLL)</a:t>
            </a:r>
          </a:p>
          <a:p>
            <a:r>
              <a:rPr lang="en-US" sz="2000" b="1" dirty="0" smtClean="0">
                <a:solidFill>
                  <a:srgbClr val="4F81BD"/>
                </a:solidFill>
              </a:rPr>
              <a:t>Command Queue</a:t>
            </a:r>
          </a:p>
          <a:p>
            <a:pPr lvl="1"/>
            <a:r>
              <a:rPr lang="en-US" sz="1700" dirty="0" smtClean="0"/>
              <a:t>Control operations on OpenCL objects (memory transfers, kernels execution, synchronization)</a:t>
            </a:r>
          </a:p>
          <a:p>
            <a:pPr lvl="1"/>
            <a:r>
              <a:rPr lang="en-US" sz="1700" dirty="0" smtClean="0"/>
              <a:t>Commands queued </a:t>
            </a:r>
            <a:r>
              <a:rPr lang="en-US" sz="1700" i="1" dirty="0" smtClean="0">
                <a:solidFill>
                  <a:srgbClr val="4F81BD"/>
                </a:solidFill>
              </a:rPr>
              <a:t>in order</a:t>
            </a:r>
          </a:p>
          <a:p>
            <a:pPr lvl="1"/>
            <a:r>
              <a:rPr lang="en-US" sz="1700" dirty="0" smtClean="0"/>
              <a:t>Execution</a:t>
            </a:r>
            <a:r>
              <a:rPr lang="en-US" sz="1700" dirty="0" smtClean="0">
                <a:solidFill>
                  <a:srgbClr val="4F81BD"/>
                </a:solidFill>
              </a:rPr>
              <a:t> </a:t>
            </a:r>
            <a:r>
              <a:rPr lang="en-US" sz="1700" i="1" dirty="0" smtClean="0">
                <a:solidFill>
                  <a:srgbClr val="4F81BD"/>
                </a:solidFill>
              </a:rPr>
              <a:t>in-order </a:t>
            </a:r>
            <a:r>
              <a:rPr lang="en-US" sz="1700" dirty="0" smtClean="0"/>
              <a:t>or </a:t>
            </a:r>
            <a:r>
              <a:rPr lang="en-US" sz="1700" i="1" dirty="0" smtClean="0">
                <a:solidFill>
                  <a:srgbClr val="4F81BD"/>
                </a:solidFill>
              </a:rPr>
              <a:t>out-of-order</a:t>
            </a:r>
          </a:p>
          <a:p>
            <a:pPr lvl="1"/>
            <a:r>
              <a:rPr lang="en-US" sz="1700" dirty="0" smtClean="0"/>
              <a:t>Applications may use multiple command-queues per device</a:t>
            </a:r>
          </a:p>
          <a:p>
            <a:r>
              <a:rPr lang="en-US" sz="2000" b="1" dirty="0" smtClean="0">
                <a:solidFill>
                  <a:srgbClr val="4F81BD"/>
                </a:solidFill>
              </a:rPr>
              <a:t>Work-item</a:t>
            </a:r>
          </a:p>
          <a:p>
            <a:pPr lvl="1"/>
            <a:r>
              <a:rPr lang="en-US" sz="1700" dirty="0" smtClean="0"/>
              <a:t>An execution of a kernel by a processing element (~ thread)</a:t>
            </a:r>
          </a:p>
          <a:p>
            <a:r>
              <a:rPr lang="en-US" sz="2000" b="1" dirty="0" smtClean="0">
                <a:solidFill>
                  <a:srgbClr val="4F81BD"/>
                </a:solidFill>
              </a:rPr>
              <a:t>Work-group</a:t>
            </a:r>
          </a:p>
          <a:p>
            <a:pPr lvl="1"/>
            <a:r>
              <a:rPr lang="en-US" sz="1700" dirty="0" smtClean="0"/>
              <a:t>A collection of work-items that execute on a </a:t>
            </a:r>
            <a:r>
              <a:rPr lang="en-US" sz="1700" b="1" i="1" dirty="0" smtClean="0">
                <a:solidFill>
                  <a:srgbClr val="4F81BD"/>
                </a:solidFill>
              </a:rPr>
              <a:t>single</a:t>
            </a:r>
            <a:r>
              <a:rPr lang="en-US" sz="1700" dirty="0" smtClean="0">
                <a:solidFill>
                  <a:srgbClr val="4F81BD"/>
                </a:solidFill>
              </a:rPr>
              <a:t> </a:t>
            </a:r>
            <a:r>
              <a:rPr lang="en-US" sz="1700" dirty="0" smtClean="0"/>
              <a:t>compute unit (~ core)</a:t>
            </a:r>
            <a:endParaRPr lang="en-US" sz="1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Execution Model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078673" y="711952"/>
            <a:ext cx="2045623" cy="1617728"/>
            <a:chOff x="3648" y="888"/>
            <a:chExt cx="1663" cy="2146"/>
          </a:xfrm>
          <a:effectLst>
            <a:outerShdw blurRad="50800" dist="38100" dir="2700000" algn="br">
              <a:srgbClr val="000000">
                <a:alpha val="43000"/>
              </a:srgbClr>
            </a:outerShdw>
          </a:effectLst>
        </p:grpSpPr>
        <p:sp>
          <p:nvSpPr>
            <p:cNvPr id="5" name="AutoShape 4"/>
            <p:cNvSpPr>
              <a:spLocks/>
            </p:cNvSpPr>
            <p:nvPr/>
          </p:nvSpPr>
          <p:spPr bwMode="auto">
            <a:xfrm>
              <a:off x="3648" y="888"/>
              <a:ext cx="1663" cy="1038"/>
            </a:xfrm>
            <a:prstGeom prst="roundRect">
              <a:avLst>
                <a:gd name="adj" fmla="val 4954"/>
              </a:avLst>
            </a:prstGeom>
            <a:solidFill>
              <a:srgbClr val="20538D">
                <a:alpha val="28627"/>
              </a:srgbClr>
            </a:solidFill>
            <a:ln w="6350">
              <a:solidFill>
                <a:schemeClr val="tx1">
                  <a:alpha val="4196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lnSpc>
                  <a:spcPct val="99000"/>
                </a:lnSpc>
              </a:pPr>
              <a:endParaRPr lang="en-US" sz="1200" dirty="0">
                <a:solidFill>
                  <a:srgbClr val="FFFFFF"/>
                </a:solidFill>
                <a:latin typeface="Myriad Set Text"/>
                <a:ea typeface="ヒラギノ角ゴ ProN W3"/>
                <a:cs typeface="ヒラギノ角ゴ ProN W3"/>
                <a:sym typeface="Myriad Set Text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" y="1636"/>
              <a:ext cx="739" cy="139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" y="1636"/>
              <a:ext cx="739" cy="139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3881" y="1849"/>
              <a:ext cx="336" cy="1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28086" algn="ctr">
                <a:lnSpc>
                  <a:spcPct val="99000"/>
                </a:lnSpc>
                <a:tabLst>
                  <a:tab pos="51286" algn="l"/>
                  <a:tab pos="578804" algn="l"/>
                  <a:tab pos="1106321" algn="l"/>
                  <a:tab pos="1632618" algn="l"/>
                  <a:tab pos="2158914" algn="l"/>
                </a:tabLst>
              </a:pPr>
              <a:r>
                <a:rPr lang="en-US" sz="900" b="1" dirty="0">
                  <a:solidFill>
                    <a:srgbClr val="003434"/>
                  </a:solidFill>
                  <a:latin typeface="Arial Narrow" pitchFamily="34" charset="0"/>
                  <a:ea typeface="ヒラギノ角ゴ ProN W3"/>
                  <a:cs typeface="ヒラギノ角ゴ ProN W3"/>
                  <a:sym typeface="Myriad Set Semibold"/>
                </a:rPr>
                <a:t>Queue</a:t>
              </a:r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4729" y="1849"/>
              <a:ext cx="336" cy="1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28086" algn="ctr">
                <a:lnSpc>
                  <a:spcPct val="99000"/>
                </a:lnSpc>
                <a:tabLst>
                  <a:tab pos="51286" algn="l"/>
                  <a:tab pos="578804" algn="l"/>
                  <a:tab pos="1106321" algn="l"/>
                  <a:tab pos="1632618" algn="l"/>
                  <a:tab pos="2158914" algn="l"/>
                </a:tabLst>
              </a:pPr>
              <a:r>
                <a:rPr lang="en-US" sz="900" b="1" dirty="0">
                  <a:solidFill>
                    <a:srgbClr val="003434"/>
                  </a:solidFill>
                  <a:latin typeface="Arial Narrow" pitchFamily="34" charset="0"/>
                  <a:ea typeface="ヒラギノ角ゴ ProN W3"/>
                  <a:cs typeface="ヒラギノ角ゴ ProN W3"/>
                  <a:sym typeface="Myriad Set Semibold"/>
                </a:rPr>
                <a:t>Queue</a:t>
              </a: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4231" y="1677"/>
              <a:ext cx="465" cy="1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28086" algn="ctr">
                <a:lnSpc>
                  <a:spcPct val="99000"/>
                </a:lnSpc>
                <a:tabLst>
                  <a:tab pos="51286" algn="l"/>
                  <a:tab pos="578804" algn="l"/>
                  <a:tab pos="1106321" algn="l"/>
                  <a:tab pos="1632618" algn="l"/>
                  <a:tab pos="2158914" algn="l"/>
                </a:tabLst>
              </a:pPr>
              <a:r>
                <a:rPr lang="en-US" b="1" dirty="0">
                  <a:latin typeface="Arial Narrow" pitchFamily="34" charset="0"/>
                  <a:ea typeface="ヒラギノ角ゴ ProN W3"/>
                  <a:cs typeface="ヒラギノ角ゴ ProN W3"/>
                  <a:sym typeface="Myriad Set Semibold"/>
                </a:rPr>
                <a:t>Context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806" y="1071"/>
              <a:ext cx="514" cy="514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0"/>
              <a:tileRect/>
            </a:gradFill>
            <a:ln w="76200"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9182" tIns="19591" rIns="39182" bIns="19591"/>
            <a:lstStyle/>
            <a:p>
              <a:pPr algn="ctr">
                <a:lnSpc>
                  <a:spcPct val="99000"/>
                </a:lnSpc>
                <a:tabLst>
                  <a:tab pos="52324" algn="l"/>
                  <a:tab pos="579231" algn="l"/>
                  <a:tab pos="1106660" algn="l"/>
                  <a:tab pos="1633566" algn="l"/>
                  <a:tab pos="2159949" algn="l"/>
                </a:tabLst>
                <a:defRPr/>
              </a:pPr>
              <a:r>
                <a:rPr lang="en-US" sz="1200" b="1" dirty="0">
                  <a:solidFill>
                    <a:schemeClr val="tx1"/>
                  </a:solidFill>
                  <a:latin typeface="Arial Black" pitchFamily="34" charset="0"/>
                  <a:ea typeface="ヒラギノ角ゴ ProN W3" charset="-128"/>
                  <a:sym typeface="Myriad Set Text" charset="0"/>
                </a:rPr>
                <a:t> </a:t>
              </a:r>
            </a:p>
            <a:p>
              <a:pPr algn="ctr">
                <a:lnSpc>
                  <a:spcPct val="99000"/>
                </a:lnSpc>
                <a:tabLst>
                  <a:tab pos="52324" algn="l"/>
                  <a:tab pos="579231" algn="l"/>
                  <a:tab pos="1106660" algn="l"/>
                  <a:tab pos="1633566" algn="l"/>
                  <a:tab pos="2159949" algn="l"/>
                </a:tabLst>
                <a:defRPr/>
              </a:pPr>
              <a:r>
                <a:rPr lang="en-US" sz="1200" b="1" dirty="0">
                  <a:solidFill>
                    <a:schemeClr val="tx1"/>
                  </a:solidFill>
                  <a:latin typeface="Arial Black" pitchFamily="34" charset="0"/>
                  <a:ea typeface="ヒラギノ角ゴ ProN W3" charset="-128"/>
                  <a:sym typeface="Myriad Set Text" charset="0"/>
                </a:rPr>
                <a:t>GPU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650" y="1071"/>
              <a:ext cx="514" cy="514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0"/>
              <a:tileRect/>
            </a:gradFill>
            <a:ln w="76200"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9182" tIns="19591" rIns="39182" bIns="19591"/>
            <a:lstStyle/>
            <a:p>
              <a:pPr algn="ctr">
                <a:lnSpc>
                  <a:spcPct val="99000"/>
                </a:lnSpc>
                <a:tabLst>
                  <a:tab pos="52324" algn="l"/>
                  <a:tab pos="579231" algn="l"/>
                  <a:tab pos="1106660" algn="l"/>
                  <a:tab pos="1633566" algn="l"/>
                  <a:tab pos="2159949" algn="l"/>
                </a:tabLst>
                <a:defRPr/>
              </a:pPr>
              <a:r>
                <a:rPr lang="en-US" sz="1200" b="1" dirty="0">
                  <a:solidFill>
                    <a:schemeClr val="tx1"/>
                  </a:solidFill>
                  <a:latin typeface="Arial Black" pitchFamily="34" charset="0"/>
                  <a:ea typeface="ヒラギノ角ゴ ProN W3" charset="-128"/>
                  <a:sym typeface="Myriad Set Text" charset="0"/>
                </a:rPr>
                <a:t> </a:t>
              </a:r>
            </a:p>
            <a:p>
              <a:pPr algn="ctr">
                <a:lnSpc>
                  <a:spcPct val="99000"/>
                </a:lnSpc>
                <a:tabLst>
                  <a:tab pos="52324" algn="l"/>
                  <a:tab pos="579231" algn="l"/>
                  <a:tab pos="1106660" algn="l"/>
                  <a:tab pos="1633566" algn="l"/>
                  <a:tab pos="2159949" algn="l"/>
                </a:tabLst>
                <a:defRPr/>
              </a:pPr>
              <a:r>
                <a:rPr lang="en-US" sz="1200" b="1" dirty="0">
                  <a:solidFill>
                    <a:schemeClr val="tx1"/>
                  </a:solidFill>
                  <a:latin typeface="Arial Black" pitchFamily="34" charset="0"/>
                  <a:ea typeface="ヒラギノ角ゴ ProN W3" charset="-128"/>
                  <a:sym typeface="Myriad Set Text" charset="0"/>
                </a:rPr>
                <a:t>CPU</a:t>
              </a:r>
            </a:p>
          </p:txBody>
        </p:sp>
      </p:grpSp>
      <p:pic>
        <p:nvPicPr>
          <p:cNvPr id="14" name="Picture 13" descr="OpenCL_Logo_RGB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010" y="3769519"/>
            <a:ext cx="383646" cy="34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Work-group 2D analogy</a:t>
            </a:r>
            <a:endParaRPr lang="en-US" dirty="0"/>
          </a:p>
        </p:txBody>
      </p:sp>
      <p:pic>
        <p:nvPicPr>
          <p:cNvPr id="8" name="Picture 7" descr="7390776102_20b1267cdd_h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51" y="1413827"/>
            <a:ext cx="3393533" cy="2263062"/>
          </a:xfrm>
          <a:prstGeom prst="rect">
            <a:avLst/>
          </a:prstGeom>
        </p:spPr>
      </p:pic>
      <p:pic>
        <p:nvPicPr>
          <p:cNvPr id="9" name="Picture 8" descr="bee_pixe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924" y="976422"/>
            <a:ext cx="1316719" cy="1188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3253" y="2339696"/>
            <a:ext cx="437942" cy="375353"/>
          </a:xfrm>
          <a:prstGeom prst="rect">
            <a:avLst/>
          </a:prstGeom>
          <a:noFill/>
          <a:ln w="190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0"/>
          </p:cNvCxnSpPr>
          <p:nvPr/>
        </p:nvCxnSpPr>
        <p:spPr>
          <a:xfrm>
            <a:off x="5305284" y="976422"/>
            <a:ext cx="0" cy="118810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1"/>
            <a:endCxn id="9" idx="3"/>
          </p:cNvCxnSpPr>
          <p:nvPr/>
        </p:nvCxnSpPr>
        <p:spPr>
          <a:xfrm>
            <a:off x="4646924" y="1570477"/>
            <a:ext cx="1316719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0"/>
          </p:cNvCxnSpPr>
          <p:nvPr/>
        </p:nvCxnSpPr>
        <p:spPr>
          <a:xfrm flipV="1">
            <a:off x="2202224" y="976422"/>
            <a:ext cx="2444700" cy="1363274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</p:cNvCxnSpPr>
          <p:nvPr/>
        </p:nvCxnSpPr>
        <p:spPr>
          <a:xfrm flipV="1">
            <a:off x="2202224" y="2164531"/>
            <a:ext cx="3103060" cy="55051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46924" y="2561160"/>
            <a:ext cx="24548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work-items = # pixels</a:t>
            </a:r>
          </a:p>
          <a:p>
            <a:r>
              <a:rPr lang="en-US" dirty="0" smtClean="0"/>
              <a:t># work-groups = # tiles</a:t>
            </a:r>
          </a:p>
          <a:p>
            <a:r>
              <a:rPr lang="en-US" dirty="0" smtClean="0"/>
              <a:t>Work-group size = </a:t>
            </a:r>
            <a:r>
              <a:rPr lang="en-US" dirty="0" err="1" smtClean="0"/>
              <a:t>tileW</a:t>
            </a:r>
            <a:r>
              <a:rPr lang="en-US" dirty="0" smtClean="0"/>
              <a:t> * </a:t>
            </a:r>
            <a:r>
              <a:rPr lang="en-US" dirty="0" err="1" smtClean="0"/>
              <a:t>tileH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threads in a workgroup run</a:t>
            </a:r>
          </a:p>
          <a:p>
            <a:r>
              <a:rPr lang="en-US" dirty="0" smtClean="0"/>
              <a:t>synchronously</a:t>
            </a:r>
            <a:endParaRPr lang="en-US" dirty="0"/>
          </a:p>
        </p:txBody>
      </p:sp>
      <p:pic>
        <p:nvPicPr>
          <p:cNvPr id="23" name="Picture 22" descr="OpenCL_Logo_RGB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010" y="3769519"/>
            <a:ext cx="383646" cy="34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>
            <a:off x="4646924" y="1879197"/>
            <a:ext cx="1316719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6924" y="1279970"/>
            <a:ext cx="1316719" cy="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2732" y="976422"/>
            <a:ext cx="0" cy="118810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20497" y="976422"/>
            <a:ext cx="0" cy="118810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Lightning Bolt 3"/>
          <p:cNvSpPr/>
          <p:nvPr/>
        </p:nvSpPr>
        <p:spPr>
          <a:xfrm>
            <a:off x="5398888" y="97642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/>
          <p:cNvSpPr/>
          <p:nvPr/>
        </p:nvSpPr>
        <p:spPr>
          <a:xfrm>
            <a:off x="5688234" y="97642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ghtning Bolt 19"/>
          <p:cNvSpPr/>
          <p:nvPr/>
        </p:nvSpPr>
        <p:spPr>
          <a:xfrm>
            <a:off x="5040698" y="97642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/>
          <p:cNvSpPr/>
          <p:nvPr/>
        </p:nvSpPr>
        <p:spPr>
          <a:xfrm>
            <a:off x="4747635" y="97642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ghtning Bolt 24"/>
          <p:cNvSpPr/>
          <p:nvPr/>
        </p:nvSpPr>
        <p:spPr>
          <a:xfrm>
            <a:off x="5421038" y="1315879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ghtning Bolt 25"/>
          <p:cNvSpPr/>
          <p:nvPr/>
        </p:nvSpPr>
        <p:spPr>
          <a:xfrm>
            <a:off x="5710384" y="1315879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ightning Bolt 26"/>
          <p:cNvSpPr/>
          <p:nvPr/>
        </p:nvSpPr>
        <p:spPr>
          <a:xfrm>
            <a:off x="5062848" y="1315879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ghtning Bolt 27"/>
          <p:cNvSpPr/>
          <p:nvPr/>
        </p:nvSpPr>
        <p:spPr>
          <a:xfrm>
            <a:off x="4769785" y="1315879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>
            <a:off x="5392192" y="161157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>
            <a:off x="5681538" y="161157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ightning Bolt 30"/>
          <p:cNvSpPr/>
          <p:nvPr/>
        </p:nvSpPr>
        <p:spPr>
          <a:xfrm>
            <a:off x="5034002" y="161157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ghtning Bolt 31"/>
          <p:cNvSpPr/>
          <p:nvPr/>
        </p:nvSpPr>
        <p:spPr>
          <a:xfrm>
            <a:off x="4740939" y="1611572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ightning Bolt 32"/>
          <p:cNvSpPr/>
          <p:nvPr/>
        </p:nvSpPr>
        <p:spPr>
          <a:xfrm>
            <a:off x="5421038" y="1917024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ightning Bolt 33"/>
          <p:cNvSpPr/>
          <p:nvPr/>
        </p:nvSpPr>
        <p:spPr>
          <a:xfrm>
            <a:off x="5710384" y="1917024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ghtning Bolt 34"/>
          <p:cNvSpPr/>
          <p:nvPr/>
        </p:nvSpPr>
        <p:spPr>
          <a:xfrm>
            <a:off x="5062848" y="1917024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4769785" y="1917024"/>
            <a:ext cx="130250" cy="247507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6924" y="695771"/>
            <a:ext cx="54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Local</a:t>
            </a:r>
            <a:endParaRPr lang="en-US" sz="120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511951" y="1088683"/>
            <a:ext cx="625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Global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9067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 smtClean="0"/>
              <a:t>On Host</a:t>
            </a:r>
          </a:p>
          <a:p>
            <a:pPr lvl="1"/>
            <a:r>
              <a:rPr lang="en-US" sz="1200" dirty="0" smtClean="0"/>
              <a:t>CPU RAM</a:t>
            </a:r>
          </a:p>
          <a:p>
            <a:r>
              <a:rPr lang="en-US" sz="1500" dirty="0" smtClean="0"/>
              <a:t>On Compute Device</a:t>
            </a:r>
          </a:p>
          <a:p>
            <a:pPr lvl="1"/>
            <a:r>
              <a:rPr lang="en-US" sz="1200" b="1" dirty="0" smtClean="0">
                <a:solidFill>
                  <a:srgbClr val="4F81BD"/>
                </a:solidFill>
              </a:rPr>
              <a:t>Global memory </a:t>
            </a:r>
            <a:r>
              <a:rPr lang="en-US" sz="1200" dirty="0" smtClean="0"/>
              <a:t>= GPU RAM</a:t>
            </a:r>
          </a:p>
          <a:p>
            <a:pPr lvl="1"/>
            <a:r>
              <a:rPr lang="en-US" sz="1200" b="1" dirty="0" smtClean="0">
                <a:solidFill>
                  <a:srgbClr val="4F81BD"/>
                </a:solidFill>
              </a:rPr>
              <a:t>Constant memory </a:t>
            </a:r>
            <a:r>
              <a:rPr lang="en-US" sz="1200" dirty="0" smtClean="0"/>
              <a:t>= cached global </a:t>
            </a:r>
            <a:br>
              <a:rPr lang="en-US" sz="1200" dirty="0" smtClean="0"/>
            </a:br>
            <a:r>
              <a:rPr lang="en-US" sz="1200" dirty="0" smtClean="0"/>
              <a:t>memory</a:t>
            </a:r>
          </a:p>
          <a:p>
            <a:pPr lvl="1"/>
            <a:r>
              <a:rPr lang="en-US" sz="1200" b="1" dirty="0" smtClean="0">
                <a:solidFill>
                  <a:srgbClr val="4F81BD"/>
                </a:solidFill>
              </a:rPr>
              <a:t>Texture memory </a:t>
            </a:r>
            <a:r>
              <a:rPr lang="en-US" sz="1200" dirty="0" smtClean="0"/>
              <a:t>= cached global </a:t>
            </a:r>
            <a:br>
              <a:rPr lang="en-US" sz="1200" dirty="0" smtClean="0"/>
            </a:br>
            <a:r>
              <a:rPr lang="en-US" sz="1200" dirty="0" smtClean="0"/>
              <a:t>memory optimized for streaming reads</a:t>
            </a:r>
          </a:p>
          <a:p>
            <a:pPr lvl="1"/>
            <a:r>
              <a:rPr lang="en-US" sz="1200" b="1" dirty="0" smtClean="0">
                <a:solidFill>
                  <a:srgbClr val="4F81BD"/>
                </a:solidFill>
              </a:rPr>
              <a:t>Local memory </a:t>
            </a:r>
            <a:r>
              <a:rPr lang="en-US" sz="1200" dirty="0" smtClean="0"/>
              <a:t>= high-speed memory</a:t>
            </a:r>
            <a:br>
              <a:rPr lang="en-US" sz="1200" dirty="0" smtClean="0"/>
            </a:br>
            <a:r>
              <a:rPr lang="en-US" sz="1200" dirty="0" smtClean="0"/>
              <a:t>shared among work-items of a </a:t>
            </a:r>
            <a:br>
              <a:rPr lang="en-US" sz="1200" dirty="0" smtClean="0"/>
            </a:br>
            <a:r>
              <a:rPr lang="en-US" sz="1200" dirty="0" smtClean="0"/>
              <a:t>work-group (~ L1 cache)</a:t>
            </a:r>
          </a:p>
          <a:p>
            <a:pPr lvl="1"/>
            <a:r>
              <a:rPr lang="en-US" sz="1200" b="1" dirty="0" smtClean="0">
                <a:solidFill>
                  <a:srgbClr val="4F81BD"/>
                </a:solidFill>
              </a:rPr>
              <a:t>Private memory </a:t>
            </a:r>
            <a:r>
              <a:rPr lang="en-US" sz="1200" dirty="0" smtClean="0"/>
              <a:t>= registers of a </a:t>
            </a:r>
            <a:br>
              <a:rPr lang="en-US" sz="1200" dirty="0" smtClean="0"/>
            </a:br>
            <a:r>
              <a:rPr lang="en-US" sz="1200" dirty="0" smtClean="0"/>
              <a:t>work-item, very fast memory</a:t>
            </a:r>
          </a:p>
          <a:p>
            <a:r>
              <a:rPr lang="en-US" sz="1500" dirty="0" smtClean="0"/>
              <a:t>Memory management is </a:t>
            </a:r>
            <a:r>
              <a:rPr lang="en-US" sz="1500" b="1" dirty="0" smtClean="0">
                <a:solidFill>
                  <a:srgbClr val="4F81BD"/>
                </a:solidFill>
              </a:rPr>
              <a:t>explicit</a:t>
            </a:r>
          </a:p>
          <a:p>
            <a:pPr lvl="1"/>
            <a:r>
              <a:rPr lang="en-US" sz="1200" dirty="0" smtClean="0"/>
              <a:t>App must move data </a:t>
            </a:r>
            <a:r>
              <a:rPr lang="en-US" sz="1200" i="1" dirty="0"/>
              <a:t>host </a:t>
            </a:r>
            <a:r>
              <a:rPr lang="en-US" sz="1200" i="1" dirty="0" smtClean="0"/>
              <a:t>➞ </a:t>
            </a:r>
            <a:r>
              <a:rPr lang="en-US" sz="1200" i="1" dirty="0"/>
              <a:t>global ➞ </a:t>
            </a:r>
            <a:r>
              <a:rPr lang="en-US" sz="1200" i="1" dirty="0" smtClean="0"/>
              <a:t>local</a:t>
            </a:r>
            <a:r>
              <a:rPr lang="en-US" sz="1200" dirty="0" smtClean="0"/>
              <a:t> and back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Memory Model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32" y="725602"/>
            <a:ext cx="3441274" cy="2691491"/>
          </a:xfrm>
          <a:prstGeom prst="rect">
            <a:avLst/>
          </a:prstGeom>
        </p:spPr>
      </p:pic>
      <p:pic>
        <p:nvPicPr>
          <p:cNvPr id="6" name="Picture 13" descr="OpenCL_Logo_RGB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8010" y="3769519"/>
            <a:ext cx="383646" cy="34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Defined on a </a:t>
            </a:r>
            <a:r>
              <a:rPr lang="en-US" sz="2400" i="1" dirty="0" smtClean="0"/>
              <a:t>N</a:t>
            </a:r>
            <a:r>
              <a:rPr lang="en-US" sz="2400" dirty="0" smtClean="0"/>
              <a:t>-dimensional computation domain</a:t>
            </a:r>
          </a:p>
          <a:p>
            <a:r>
              <a:rPr lang="en-US" sz="2400" dirty="0" smtClean="0"/>
              <a:t>A kernel is executed at each point of the computation domain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OpenCL Kernel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6" y="2021856"/>
            <a:ext cx="2042160" cy="1161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78" y="2021857"/>
            <a:ext cx="3660531" cy="20929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88016" y="2611846"/>
            <a:ext cx="2703862" cy="456483"/>
            <a:chOff x="788016" y="2611846"/>
            <a:chExt cx="2703862" cy="456483"/>
          </a:xfrm>
        </p:grpSpPr>
        <p:sp>
          <p:nvSpPr>
            <p:cNvPr id="7" name="Oval 6"/>
            <p:cNvSpPr/>
            <p:nvPr/>
          </p:nvSpPr>
          <p:spPr>
            <a:xfrm>
              <a:off x="788016" y="2611846"/>
              <a:ext cx="1328556" cy="208427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7" idx="6"/>
              <a:endCxn id="6" idx="1"/>
            </p:cNvCxnSpPr>
            <p:nvPr/>
          </p:nvCxnSpPr>
          <p:spPr>
            <a:xfrm>
              <a:off x="2116572" y="2716060"/>
              <a:ext cx="1375306" cy="352269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85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API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79" y="742461"/>
            <a:ext cx="5928507" cy="3207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522" y="762000"/>
            <a:ext cx="2130621" cy="717354"/>
          </a:xfrm>
          <a:prstGeom prst="rect">
            <a:avLst/>
          </a:prstGeom>
          <a:noFill/>
        </p:spPr>
        <p:txBody>
          <a:bodyPr wrap="none" lIns="70336" tIns="35168" rIns="70336" bIns="35168" rtlCol="0">
            <a:spAutoFit/>
          </a:bodyPr>
          <a:lstStyle/>
          <a:p>
            <a:r>
              <a:rPr lang="en-US" dirty="0" smtClean="0"/>
              <a:t>Same OO model as OpenCL</a:t>
            </a:r>
          </a:p>
          <a:p>
            <a:r>
              <a:rPr lang="en-US" dirty="0" smtClean="0"/>
              <a:t>with JS classes</a:t>
            </a:r>
          </a:p>
          <a:p>
            <a:r>
              <a:rPr lang="en-US" dirty="0" err="1" smtClean="0"/>
              <a:t>WebCL</a:t>
            </a:r>
            <a:r>
              <a:rPr lang="en-US" dirty="0" smtClean="0"/>
              <a:t> is </a:t>
            </a:r>
            <a:r>
              <a:rPr lang="en-US" b="1" dirty="0" smtClean="0">
                <a:solidFill>
                  <a:srgbClr val="4F81BD"/>
                </a:solidFill>
              </a:rPr>
              <a:t>global object</a:t>
            </a:r>
            <a:endParaRPr lang="en-US" b="1" dirty="0">
              <a:solidFill>
                <a:srgbClr val="4F81B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533401" y="1430640"/>
            <a:ext cx="6345237" cy="93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5" rIns="73149" bIns="365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 smtClean="0"/>
              <a:t>Graphics Programming on the Web</a:t>
            </a:r>
            <a:br>
              <a:rPr lang="en-US" sz="2800" dirty="0" smtClean="0"/>
            </a:br>
            <a:r>
              <a:rPr lang="en-US" sz="2800" dirty="0" smtClean="0"/>
              <a:t>with WebCL</a:t>
            </a:r>
            <a:endParaRPr lang="en-US" sz="2800" dirty="0"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 bwMode="auto">
          <a:xfrm>
            <a:off x="1097280" y="2331720"/>
            <a:ext cx="5120640" cy="105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</a:pPr>
            <a:r>
              <a:rPr lang="en-US" sz="1500" dirty="0" smtClean="0">
                <a:hlinkClick r:id="rId3"/>
              </a:rPr>
              <a:t>Mikaël Bourges-Sévenier</a:t>
            </a:r>
            <a:r>
              <a:rPr lang="en-US" sz="1500" dirty="0" smtClean="0"/>
              <a:t>, </a:t>
            </a:r>
            <a:r>
              <a:rPr lang="en-US" sz="1500" dirty="0" smtClean="0">
                <a:hlinkClick r:id="rId4"/>
              </a:rPr>
              <a:t>Motorola Mobility</a:t>
            </a:r>
            <a:endParaRPr lang="en-US" sz="1500" dirty="0" smtClean="0"/>
          </a:p>
          <a:p>
            <a:pPr algn="ctr">
              <a:spcBef>
                <a:spcPct val="20000"/>
              </a:spcBef>
            </a:pPr>
            <a:r>
              <a:rPr lang="en-US" sz="1500" dirty="0" smtClean="0"/>
              <a:t>August 9, 2012</a:t>
            </a:r>
          </a:p>
          <a:p>
            <a:pPr algn="ctr">
              <a:spcBef>
                <a:spcPct val="20000"/>
              </a:spcBef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1981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rgbClr val="EEECE1"/>
                </a:solidFill>
              </a:rPr>
              <a:t>Motivation and Goals</a:t>
            </a:r>
          </a:p>
          <a:p>
            <a:r>
              <a:rPr lang="en-US" sz="2000" dirty="0" smtClean="0">
                <a:solidFill>
                  <a:srgbClr val="EEECE1"/>
                </a:solidFill>
              </a:rPr>
              <a:t>General-Purpose computations on GPU (GPGPU)</a:t>
            </a:r>
          </a:p>
          <a:p>
            <a:pPr lvl="1"/>
            <a:r>
              <a:rPr lang="en-US" sz="1700" dirty="0" smtClean="0">
                <a:solidFill>
                  <a:srgbClr val="EEECE1"/>
                </a:solidFill>
              </a:rPr>
              <a:t>From                   to</a:t>
            </a:r>
          </a:p>
          <a:p>
            <a:pPr lvl="1"/>
            <a:r>
              <a:rPr lang="en-US" sz="1700" dirty="0" smtClean="0">
                <a:solidFill>
                  <a:srgbClr val="EEECE1"/>
                </a:solidFill>
              </a:rPr>
              <a:t>The need for more general data-parallel computations </a:t>
            </a:r>
          </a:p>
          <a:p>
            <a:r>
              <a:rPr lang="en-US" sz="2000" dirty="0" err="1" smtClean="0">
                <a:solidFill>
                  <a:srgbClr val="EEECE1"/>
                </a:solidFill>
              </a:rPr>
              <a:t>WebCL</a:t>
            </a:r>
            <a:r>
              <a:rPr lang="en-US" sz="2000" dirty="0" smtClean="0">
                <a:solidFill>
                  <a:srgbClr val="EEECE1"/>
                </a:solidFill>
              </a:rPr>
              <a:t> overview</a:t>
            </a:r>
          </a:p>
          <a:p>
            <a:pPr lvl="1"/>
            <a:r>
              <a:rPr lang="en-US" sz="1700" dirty="0" smtClean="0">
                <a:solidFill>
                  <a:srgbClr val="EEECE1"/>
                </a:solidFill>
              </a:rPr>
              <a:t>A JavaScript API over OpenCL</a:t>
            </a:r>
          </a:p>
          <a:p>
            <a:pPr lvl="1"/>
            <a:r>
              <a:rPr lang="en-US" sz="1700" dirty="0" smtClean="0">
                <a:solidFill>
                  <a:srgbClr val="EEECE1"/>
                </a:solidFill>
              </a:rPr>
              <a:t>OpenCL concepts</a:t>
            </a:r>
          </a:p>
          <a:p>
            <a:pPr lvl="1"/>
            <a:r>
              <a:rPr lang="en-US" sz="1700" dirty="0" err="1" smtClean="0">
                <a:solidFill>
                  <a:srgbClr val="EEECE1"/>
                </a:solidFill>
              </a:rPr>
              <a:t>WebCL</a:t>
            </a:r>
            <a:r>
              <a:rPr lang="en-US" sz="1700" dirty="0" smtClean="0">
                <a:solidFill>
                  <a:srgbClr val="EEECE1"/>
                </a:solidFill>
              </a:rPr>
              <a:t> API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WebCL</a:t>
            </a:r>
            <a:r>
              <a:rPr lang="en-US" sz="2000" dirty="0" smtClean="0">
                <a:solidFill>
                  <a:srgbClr val="000000"/>
                </a:solidFill>
              </a:rPr>
              <a:t> programming</a:t>
            </a:r>
          </a:p>
          <a:p>
            <a:pPr lvl="1"/>
            <a:r>
              <a:rPr lang="en-US" sz="1500" dirty="0" smtClean="0">
                <a:solidFill>
                  <a:srgbClr val="000000"/>
                </a:solidFill>
              </a:rPr>
              <a:t>Pure computations</a:t>
            </a:r>
          </a:p>
          <a:p>
            <a:pPr lvl="1"/>
            <a:r>
              <a:rPr lang="en-US" sz="1500" dirty="0" err="1" smtClean="0">
                <a:solidFill>
                  <a:srgbClr val="000000"/>
                </a:solidFill>
              </a:rPr>
              <a:t>WebGL</a:t>
            </a:r>
            <a:r>
              <a:rPr lang="en-US" sz="1500" dirty="0" smtClean="0">
                <a:solidFill>
                  <a:srgbClr val="000000"/>
                </a:solidFill>
              </a:rPr>
              <a:t> interoperability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8600" y="152400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Content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4" name="Picture 3" descr="webg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961" y="1385297"/>
            <a:ext cx="786601" cy="330018"/>
          </a:xfrm>
          <a:prstGeom prst="rect">
            <a:avLst/>
          </a:prstGeom>
        </p:spPr>
      </p:pic>
      <p:pic>
        <p:nvPicPr>
          <p:cNvPr id="5" name="Picture 4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07" y="1385297"/>
            <a:ext cx="785156" cy="325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71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Create context</a:t>
            </a:r>
          </a:p>
          <a:p>
            <a:r>
              <a:rPr lang="en-US" sz="2100" dirty="0" smtClean="0"/>
              <a:t>Compile kernels</a:t>
            </a:r>
          </a:p>
          <a:p>
            <a:r>
              <a:rPr lang="en-US" sz="2100" dirty="0" smtClean="0"/>
              <a:t>Setup command-queues</a:t>
            </a:r>
          </a:p>
          <a:p>
            <a:r>
              <a:rPr lang="en-US" sz="2100" dirty="0" smtClean="0"/>
              <a:t>Setup kernels arguments</a:t>
            </a:r>
          </a:p>
          <a:p>
            <a:r>
              <a:rPr lang="en-US" sz="2100" dirty="0" smtClean="0"/>
              <a:t>Execute commands</a:t>
            </a:r>
          </a:p>
          <a:p>
            <a:r>
              <a:rPr lang="en-US" sz="2100" dirty="0" smtClean="0"/>
              <a:t>Read results</a:t>
            </a:r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161" y="612254"/>
            <a:ext cx="3274439" cy="3502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945"/>
            <a:ext cx="4197989" cy="32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79299"/>
            <a:ext cx="3933568" cy="1839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273154"/>
            <a:ext cx="4294135" cy="184164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3314" y="866274"/>
            <a:ext cx="2559408" cy="3158968"/>
            <a:chOff x="345158" y="866274"/>
            <a:chExt cx="2637564" cy="3158968"/>
          </a:xfrm>
        </p:grpSpPr>
        <p:sp>
          <p:nvSpPr>
            <p:cNvPr id="12" name="Oval 11"/>
            <p:cNvSpPr/>
            <p:nvPr/>
          </p:nvSpPr>
          <p:spPr>
            <a:xfrm>
              <a:off x="345158" y="866274"/>
              <a:ext cx="573103" cy="267046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093117" y="3797450"/>
              <a:ext cx="889605" cy="227792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Elbow Connector 15"/>
            <p:cNvCxnSpPr>
              <a:stCxn id="12" idx="6"/>
              <a:endCxn id="14" idx="0"/>
            </p:cNvCxnSpPr>
            <p:nvPr/>
          </p:nvCxnSpPr>
          <p:spPr>
            <a:xfrm>
              <a:off x="918261" y="999797"/>
              <a:ext cx="1619659" cy="2797653"/>
            </a:xfrm>
            <a:prstGeom prst="bentConnector2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7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944"/>
            <a:ext cx="4729104" cy="25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4260387" cy="117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4685"/>
            <a:ext cx="3666382" cy="1211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446" y="3189364"/>
            <a:ext cx="2671362" cy="925436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348096" y="1393854"/>
            <a:ext cx="2912291" cy="2165021"/>
            <a:chOff x="1348096" y="1393854"/>
            <a:chExt cx="2912291" cy="2165021"/>
          </a:xfrm>
        </p:grpSpPr>
        <p:sp>
          <p:nvSpPr>
            <p:cNvPr id="12" name="Oval 11"/>
            <p:cNvSpPr/>
            <p:nvPr/>
          </p:nvSpPr>
          <p:spPr>
            <a:xfrm>
              <a:off x="2149135" y="1393854"/>
              <a:ext cx="573103" cy="267046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46083" y="2195169"/>
              <a:ext cx="889605" cy="227792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/>
            <p:cNvCxnSpPr>
              <a:stCxn id="12" idx="2"/>
              <a:endCxn id="13" idx="0"/>
            </p:cNvCxnSpPr>
            <p:nvPr/>
          </p:nvCxnSpPr>
          <p:spPr>
            <a:xfrm rot="10800000" flipV="1">
              <a:off x="1990887" y="1527377"/>
              <a:ext cx="158249" cy="667792"/>
            </a:xfrm>
            <a:prstGeom prst="bentConnector2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1348096" y="2195169"/>
              <a:ext cx="162813" cy="227792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097574" y="3331083"/>
              <a:ext cx="162813" cy="227792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Elbow Connector 29"/>
            <p:cNvCxnSpPr>
              <a:stCxn id="27" idx="2"/>
              <a:endCxn id="28" idx="2"/>
            </p:cNvCxnSpPr>
            <p:nvPr/>
          </p:nvCxnSpPr>
          <p:spPr>
            <a:xfrm rot="10800000" flipH="1" flipV="1">
              <a:off x="1348096" y="2309065"/>
              <a:ext cx="2749478" cy="1135914"/>
            </a:xfrm>
            <a:prstGeom prst="bentConnector3">
              <a:avLst>
                <a:gd name="adj1" fmla="val -15894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348095" y="1604874"/>
            <a:ext cx="2912292" cy="2108994"/>
            <a:chOff x="1348095" y="1604874"/>
            <a:chExt cx="2912292" cy="2108994"/>
          </a:xfrm>
        </p:grpSpPr>
        <p:sp>
          <p:nvSpPr>
            <p:cNvPr id="18" name="Oval 17"/>
            <p:cNvSpPr/>
            <p:nvPr/>
          </p:nvSpPr>
          <p:spPr>
            <a:xfrm>
              <a:off x="2149135" y="1604874"/>
              <a:ext cx="573103" cy="267046"/>
            </a:xfrm>
            <a:prstGeom prst="ellipse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546083" y="2369702"/>
              <a:ext cx="889605" cy="227792"/>
            </a:xfrm>
            <a:prstGeom prst="ellipse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/>
            <p:cNvCxnSpPr>
              <a:stCxn id="18" idx="6"/>
              <a:endCxn id="19" idx="6"/>
            </p:cNvCxnSpPr>
            <p:nvPr/>
          </p:nvCxnSpPr>
          <p:spPr>
            <a:xfrm flipH="1">
              <a:off x="2435688" y="1738397"/>
              <a:ext cx="286550" cy="745201"/>
            </a:xfrm>
            <a:prstGeom prst="bentConnector3">
              <a:avLst>
                <a:gd name="adj1" fmla="val -79777"/>
              </a:avLst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1348096" y="2396115"/>
              <a:ext cx="162814" cy="201379"/>
            </a:xfrm>
            <a:prstGeom prst="ellipse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97573" y="3512489"/>
              <a:ext cx="162814" cy="201379"/>
            </a:xfrm>
            <a:prstGeom prst="ellipse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Elbow Connector 35"/>
            <p:cNvCxnSpPr>
              <a:stCxn id="34" idx="2"/>
              <a:endCxn id="35" idx="2"/>
            </p:cNvCxnSpPr>
            <p:nvPr/>
          </p:nvCxnSpPr>
          <p:spPr>
            <a:xfrm rot="10800000" flipH="1" flipV="1">
              <a:off x="1348095" y="2496805"/>
              <a:ext cx="2749477" cy="1116374"/>
            </a:xfrm>
            <a:prstGeom prst="bentConnector3">
              <a:avLst>
                <a:gd name="adj1" fmla="val -8314"/>
              </a:avLst>
            </a:prstGeom>
            <a:ln>
              <a:solidFill>
                <a:srgbClr val="0000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520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5494"/>
            <a:ext cx="4827312" cy="1162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571117"/>
            <a:ext cx="3471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Note: </a:t>
            </a:r>
            <a:r>
              <a:rPr lang="en-US" dirty="0" smtClean="0"/>
              <a:t>Use local work size = [] or null (default)</a:t>
            </a:r>
            <a:br>
              <a:rPr lang="en-US" dirty="0" smtClean="0"/>
            </a:br>
            <a:r>
              <a:rPr lang="en-US" dirty="0" smtClean="0"/>
              <a:t>to let driver chose the best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55" y="762000"/>
            <a:ext cx="3134445" cy="3352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sequence (host side)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89" y="1316970"/>
            <a:ext cx="4016923" cy="11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“Hello World of CL” 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C = A x B</a:t>
            </a:r>
          </a:p>
          <a:p>
            <a:r>
              <a:rPr lang="en-US" dirty="0" smtClean="0">
                <a:solidFill>
                  <a:srgbClr val="4F81BD"/>
                </a:solidFill>
              </a:rPr>
              <a:t>N x N </a:t>
            </a:r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Matrix multiplication</a:t>
            </a:r>
            <a:endParaRPr lang="en-US" dirty="0"/>
          </a:p>
        </p:txBody>
      </p:sp>
      <p:pic>
        <p:nvPicPr>
          <p:cNvPr id="5" name="Picture 4" descr="CodeCogsEq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205" y="2279667"/>
            <a:ext cx="1691897" cy="605741"/>
          </a:xfrm>
          <a:prstGeom prst="rect">
            <a:avLst/>
          </a:prstGeom>
        </p:spPr>
      </p:pic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944" y="762000"/>
            <a:ext cx="2730749" cy="28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N x N </a:t>
            </a:r>
            <a:r>
              <a:rPr lang="en-US" dirty="0" smtClean="0"/>
              <a:t>matrices</a:t>
            </a:r>
          </a:p>
          <a:p>
            <a:pPr lvl="1"/>
            <a:r>
              <a:rPr lang="en-US" dirty="0" smtClean="0"/>
              <a:t>C divided into </a:t>
            </a:r>
            <a:r>
              <a:rPr lang="en-US" dirty="0" smtClean="0">
                <a:solidFill>
                  <a:srgbClr val="4F81BD"/>
                </a:solidFill>
              </a:rPr>
              <a:t>m x m</a:t>
            </a:r>
            <a:r>
              <a:rPr lang="en-US" dirty="0" smtClean="0"/>
              <a:t> tiles</a:t>
            </a:r>
          </a:p>
          <a:p>
            <a:pPr lvl="1"/>
            <a:r>
              <a:rPr lang="en-US" dirty="0" smtClean="0"/>
              <a:t>With </a:t>
            </a:r>
          </a:p>
          <a:p>
            <a:pPr lvl="2"/>
            <a:r>
              <a:rPr lang="en-US" dirty="0" smtClean="0"/>
              <a:t>m = N / P</a:t>
            </a:r>
          </a:p>
          <a:p>
            <a:pPr lvl="2"/>
            <a:r>
              <a:rPr lang="en-US" dirty="0" smtClean="0"/>
              <a:t>P = # threads per workgroup (16)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Matrix multiplication</a:t>
            </a:r>
            <a:endParaRPr lang="en-US" dirty="0"/>
          </a:p>
        </p:txBody>
      </p:sp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648" y="762000"/>
            <a:ext cx="2866362" cy="29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Over 32000 planks ;-) Blender/Bullet/</a:t>
            </a:r>
            <a:r>
              <a:rPr lang="en-US" sz="2400" dirty="0" err="1" smtClean="0"/>
              <a:t>SmallLuxGPU</a:t>
            </a:r>
            <a:r>
              <a:rPr lang="en-US" sz="2400" dirty="0" smtClean="0"/>
              <a:t> OpenCL</a:t>
            </a:r>
          </a:p>
          <a:p>
            <a:pPr lvl="1"/>
            <a:r>
              <a:rPr lang="en-US" sz="2000" dirty="0" smtClean="0"/>
              <a:t>By Alain </a:t>
            </a:r>
            <a:r>
              <a:rPr lang="en-US" sz="2000" dirty="0" err="1" smtClean="0"/>
              <a:t>Ducharme</a:t>
            </a:r>
            <a:r>
              <a:rPr lang="en-US" sz="2000" dirty="0" smtClean="0"/>
              <a:t> “</a:t>
            </a:r>
            <a:r>
              <a:rPr lang="en-US" sz="2000" dirty="0" err="1" smtClean="0"/>
              <a:t>Phymec</a:t>
            </a:r>
            <a:r>
              <a:rPr lang="en-US" sz="2000" dirty="0" smtClean="0"/>
              <a:t>”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://www.youtube.com/watch?v=</a:t>
            </a:r>
            <a:r>
              <a:rPr lang="en-US" sz="2000" dirty="0" smtClean="0">
                <a:hlinkClick r:id="rId2"/>
              </a:rPr>
              <a:t>143k1fqPukk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9400" y="762000"/>
            <a:ext cx="6658610" cy="3124200"/>
          </a:xfrm>
        </p:spPr>
        <p:txBody>
          <a:bodyPr/>
          <a:lstStyle/>
          <a:p>
            <a:r>
              <a:rPr lang="en-US" sz="2000" dirty="0" smtClean="0"/>
              <a:t>MacBook Pro (early 2011), OSX 10.8</a:t>
            </a:r>
          </a:p>
          <a:p>
            <a:pPr lvl="1"/>
            <a:r>
              <a:rPr lang="en-US" sz="1800" dirty="0" smtClean="0"/>
              <a:t>CPU: Intel Core i7, 2.2GHz, 4 cores</a:t>
            </a:r>
          </a:p>
          <a:p>
            <a:pPr lvl="1"/>
            <a:r>
              <a:rPr lang="en-US" sz="1800" dirty="0" smtClean="0"/>
              <a:t>GPU: </a:t>
            </a:r>
            <a:r>
              <a:rPr lang="en-US" sz="1800" dirty="0"/>
              <a:t>AMD Radeon HD </a:t>
            </a:r>
            <a:r>
              <a:rPr lang="en-US" sz="1800" dirty="0" smtClean="0"/>
              <a:t>6750M, 1 GB, 480 SPU, 600 MHz, 576 GFLOPS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Comparison with sequential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20209"/>
              </p:ext>
            </p:extLst>
          </p:nvPr>
        </p:nvGraphicFramePr>
        <p:xfrm>
          <a:off x="468902" y="2123348"/>
          <a:ext cx="6297617" cy="199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016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WebCL context created </a:t>
            </a:r>
            <a:br>
              <a:rPr lang="en-US" sz="2000" dirty="0" smtClean="0"/>
            </a:br>
            <a:r>
              <a:rPr lang="en-US" sz="2000" dirty="0" smtClean="0"/>
              <a:t>from WebGL context</a:t>
            </a:r>
          </a:p>
          <a:p>
            <a:r>
              <a:rPr lang="en-US" sz="2000" dirty="0" smtClean="0"/>
              <a:t>Configure shared CL objects </a:t>
            </a:r>
            <a:br>
              <a:rPr lang="en-US" sz="2000" dirty="0" smtClean="0"/>
            </a:br>
            <a:r>
              <a:rPr lang="en-US" sz="2000" dirty="0" smtClean="0"/>
              <a:t>from GL counterparts</a:t>
            </a:r>
          </a:p>
          <a:p>
            <a:r>
              <a:rPr lang="en-US" sz="2000" dirty="0" smtClean="0"/>
              <a:t>Sync GL and CL</a:t>
            </a:r>
          </a:p>
          <a:p>
            <a:pPr lvl="1"/>
            <a:r>
              <a:rPr lang="en-US" sz="1600" dirty="0" smtClean="0"/>
              <a:t>Flush GL, acquire GL object</a:t>
            </a:r>
          </a:p>
          <a:p>
            <a:pPr lvl="1"/>
            <a:r>
              <a:rPr lang="en-US" sz="1600" dirty="0" smtClean="0"/>
              <a:t>Execute CL</a:t>
            </a:r>
          </a:p>
          <a:p>
            <a:pPr lvl="1"/>
            <a:r>
              <a:rPr lang="en-US" sz="1600" dirty="0" smtClean="0"/>
              <a:t>Release CL object, flush CL</a:t>
            </a:r>
          </a:p>
          <a:p>
            <a:pPr lvl="1"/>
            <a:endParaRPr lang="en-US" sz="1600" dirty="0" smtClean="0"/>
          </a:p>
          <a:p>
            <a:r>
              <a:rPr lang="en-US" sz="2162" dirty="0" smtClean="0"/>
              <a:t>Vertex arrays, textures, </a:t>
            </a:r>
            <a:br>
              <a:rPr lang="en-US" sz="2162" dirty="0" smtClean="0"/>
            </a:br>
            <a:r>
              <a:rPr lang="en-US" sz="2162" dirty="0" smtClean="0"/>
              <a:t>render-buffers can be shared </a:t>
            </a:r>
            <a:br>
              <a:rPr lang="en-US" sz="2162" dirty="0" smtClean="0"/>
            </a:br>
            <a:r>
              <a:rPr lang="en-US" sz="2162" dirty="0" smtClean="0"/>
              <a:t>with CL</a:t>
            </a:r>
            <a:endParaRPr lang="en-US" sz="216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/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endParaRPr lang="en-US" dirty="0"/>
          </a:p>
        </p:txBody>
      </p:sp>
      <p:pic>
        <p:nvPicPr>
          <p:cNvPr id="6" name="Picture 5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395" y="762000"/>
            <a:ext cx="2441298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/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99134"/>
            <a:ext cx="3962982" cy="3435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53" y="599134"/>
            <a:ext cx="1590739" cy="3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/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n-US" dirty="0" err="1" smtClean="0"/>
              <a:t>interop</a:t>
            </a:r>
            <a:r>
              <a:rPr lang="en-US" dirty="0" smtClean="0"/>
              <a:t> (texture)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1" y="2020087"/>
            <a:ext cx="3793891" cy="2073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2" y="571995"/>
            <a:ext cx="4648653" cy="1448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679" y="638306"/>
            <a:ext cx="1573014" cy="34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Evgeny</a:t>
            </a:r>
            <a:r>
              <a:rPr lang="en-US" dirty="0" smtClean="0"/>
              <a:t> </a:t>
            </a:r>
            <a:r>
              <a:rPr lang="en-US" dirty="0" err="1" smtClean="0"/>
              <a:t>Demidov</a:t>
            </a:r>
            <a:r>
              <a:rPr lang="en-US" dirty="0" smtClean="0"/>
              <a:t> 2D ink droplet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>GL Texture </a:t>
            </a:r>
            <a:r>
              <a:rPr lang="en-US" dirty="0"/>
              <a:t>update with CL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9272" y="1202389"/>
            <a:ext cx="1324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WebGL</a:t>
            </a:r>
            <a:r>
              <a:rPr lang="en-US" i="1" dirty="0" smtClean="0"/>
              <a:t> ~26 fps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018675" y="1202389"/>
            <a:ext cx="139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WebCL</a:t>
            </a:r>
            <a:r>
              <a:rPr lang="en-US" i="1" dirty="0" smtClean="0"/>
              <a:t> ~124 fps</a:t>
            </a:r>
            <a:endParaRPr lang="en-US" i="1" dirty="0"/>
          </a:p>
        </p:txBody>
      </p:sp>
      <p:pic>
        <p:nvPicPr>
          <p:cNvPr id="9" name="droplet2d_g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9272" y="1510166"/>
            <a:ext cx="2141575" cy="2215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droplet2d_c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8674" y="1510167"/>
            <a:ext cx="2143773" cy="22542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9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6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WebCL</a:t>
            </a:r>
            <a:r>
              <a:rPr lang="en-US" dirty="0" smtClean="0"/>
              <a:t> /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n-US" dirty="0" err="1"/>
              <a:t>interop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vbo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722"/>
            <a:ext cx="3931127" cy="950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98"/>
            <a:ext cx="4928792" cy="2039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679" y="638306"/>
            <a:ext cx="1573014" cy="34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VBO update with CL</a:t>
            </a:r>
            <a:endParaRPr lang="en-US" dirty="0"/>
          </a:p>
        </p:txBody>
      </p:sp>
      <p:pic>
        <p:nvPicPr>
          <p:cNvPr id="2" name="displace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745" y="818921"/>
            <a:ext cx="3509866" cy="30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100" dirty="0" smtClean="0"/>
          </a:p>
          <a:p>
            <a:pPr lvl="1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WebCL</a:t>
            </a:r>
            <a:r>
              <a:rPr lang="en-US" dirty="0"/>
              <a:t>/</a:t>
            </a:r>
            <a:r>
              <a:rPr lang="en-US" dirty="0" err="1"/>
              <a:t>WebGL</a:t>
            </a:r>
            <a:r>
              <a:rPr lang="en-US" dirty="0"/>
              <a:t> </a:t>
            </a:r>
            <a:r>
              <a:rPr lang="en-US" dirty="0" err="1"/>
              <a:t>interop</a:t>
            </a:r>
            <a:r>
              <a:rPr lang="en-US" dirty="0"/>
              <a:t> </a:t>
            </a:r>
            <a:r>
              <a:rPr lang="en-US" dirty="0" smtClean="0"/>
              <a:t>(host side)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" y="850060"/>
            <a:ext cx="4421085" cy="2947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414" y="670874"/>
            <a:ext cx="1558278" cy="34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9400" y="703383"/>
            <a:ext cx="6807200" cy="3124200"/>
          </a:xfrm>
        </p:spPr>
        <p:txBody>
          <a:bodyPr/>
          <a:lstStyle/>
          <a:p>
            <a:r>
              <a:rPr lang="en-US" sz="2400" dirty="0" smtClean="0"/>
              <a:t>Based on </a:t>
            </a:r>
            <a:r>
              <a:rPr lang="en-US" sz="2400" dirty="0" err="1" smtClean="0"/>
              <a:t>Iñigo</a:t>
            </a:r>
            <a:r>
              <a:rPr lang="en-US" sz="2400" dirty="0" smtClean="0"/>
              <a:t> </a:t>
            </a:r>
            <a:r>
              <a:rPr lang="en-US" sz="2400" dirty="0" err="1" smtClean="0"/>
              <a:t>Quilez</a:t>
            </a:r>
            <a:r>
              <a:rPr lang="en-US" sz="2400" dirty="0" smtClean="0"/>
              <a:t> </a:t>
            </a:r>
            <a:r>
              <a:rPr lang="en-US" sz="2400" dirty="0" err="1" smtClean="0"/>
              <a:t>ShaderToy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Texture update with CL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413" y="1104117"/>
            <a:ext cx="123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WebGL</a:t>
            </a:r>
            <a:r>
              <a:rPr lang="en-US" i="1" dirty="0" smtClean="0"/>
              <a:t> ~6 fps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793666" y="1168898"/>
            <a:ext cx="130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WebCL</a:t>
            </a:r>
            <a:r>
              <a:rPr lang="en-US" i="1" dirty="0" smtClean="0"/>
              <a:t> ~22 fps</a:t>
            </a:r>
            <a:endParaRPr lang="en-US" i="1" dirty="0"/>
          </a:p>
        </p:txBody>
      </p:sp>
      <p:pic>
        <p:nvPicPr>
          <p:cNvPr id="10" name="Picture 9" descr="WebCL_Sept11_1500px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  <p:pic>
        <p:nvPicPr>
          <p:cNvPr id="5" name="shadertoy_amndelbulb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414" y="1411894"/>
            <a:ext cx="3352848" cy="2385556"/>
          </a:xfrm>
          <a:prstGeom prst="rect">
            <a:avLst/>
          </a:prstGeom>
        </p:spPr>
      </p:pic>
      <p:pic>
        <p:nvPicPr>
          <p:cNvPr id="6" name="mandelbulbCL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93666" y="1411894"/>
            <a:ext cx="1949262" cy="21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7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WebCL</a:t>
            </a:r>
            <a:r>
              <a:rPr lang="en-US" dirty="0" smtClean="0"/>
              <a:t> enables GPGPU applications in Web browsers</a:t>
            </a:r>
          </a:p>
          <a:p>
            <a:pPr lvl="1"/>
            <a:r>
              <a:rPr lang="en-US" dirty="0" smtClean="0"/>
              <a:t>Careful usage of architecture can lead to impressive speedup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WebGL</a:t>
            </a:r>
            <a:r>
              <a:rPr lang="en-US" dirty="0" smtClean="0"/>
              <a:t> interoperability, rich graphics  Web applications are now possible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DRAFT </a:t>
            </a:r>
            <a:r>
              <a:rPr lang="en-US" dirty="0" err="1" smtClean="0"/>
              <a:t>WebCL</a:t>
            </a:r>
            <a:r>
              <a:rPr lang="en-US" dirty="0" smtClean="0"/>
              <a:t> specification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Quite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F81BD"/>
                </a:solidFill>
              </a:rPr>
              <a:t>stable</a:t>
            </a:r>
            <a:r>
              <a:rPr lang="en-US" dirty="0" smtClean="0"/>
              <a:t> JavaScript API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ocusing on more </a:t>
            </a:r>
            <a:r>
              <a:rPr lang="en-US" dirty="0" smtClean="0">
                <a:solidFill>
                  <a:srgbClr val="4F81BD"/>
                </a:solidFill>
              </a:rPr>
              <a:t>security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4F81BD"/>
                </a:solidFill>
              </a:rPr>
              <a:t>robustness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pic>
        <p:nvPicPr>
          <p:cNvPr id="4" name="Picture 3" descr="WebCL_Sept11_15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977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compute intensive web applications</a:t>
            </a:r>
          </a:p>
          <a:p>
            <a:pPr lvl="1"/>
            <a:r>
              <a:rPr lang="en-US" dirty="0" smtClean="0"/>
              <a:t>Games: physics, special effects</a:t>
            </a:r>
          </a:p>
          <a:p>
            <a:pPr lvl="1"/>
            <a:r>
              <a:rPr lang="en-US" dirty="0" smtClean="0"/>
              <a:t>Computational photography</a:t>
            </a:r>
          </a:p>
          <a:p>
            <a:pPr lvl="1"/>
            <a:r>
              <a:rPr lang="en-US" dirty="0" smtClean="0"/>
              <a:t>Scientific simulations</a:t>
            </a:r>
          </a:p>
          <a:p>
            <a:pPr lvl="1"/>
            <a:r>
              <a:rPr lang="en-US" dirty="0" smtClean="0"/>
              <a:t>Augmented reality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Use many devices for general computations</a:t>
            </a:r>
          </a:p>
          <a:p>
            <a:pPr lvl="1"/>
            <a:r>
              <a:rPr lang="en-US" dirty="0" smtClean="0"/>
              <a:t>CPU, GPU, DSP, FPGA…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 descr="html5_v1_500_400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611" y="1624623"/>
            <a:ext cx="1353399" cy="10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Khronos open process to engage Web community</a:t>
            </a:r>
          </a:p>
          <a:p>
            <a:pPr lvl="1"/>
            <a:r>
              <a:rPr lang="en-US" sz="1600" dirty="0" smtClean="0"/>
              <a:t>Public specification drafts, mailing lists, forums</a:t>
            </a:r>
          </a:p>
          <a:p>
            <a:pPr lvl="1"/>
            <a:r>
              <a:rPr lang="en-US" sz="1600" dirty="0" smtClean="0">
                <a:hlinkClick r:id="rId2"/>
              </a:rPr>
              <a:t>http://www.khronos.org/webcl/</a:t>
            </a:r>
            <a:endParaRPr lang="en-US" sz="1600" dirty="0" smtClean="0"/>
          </a:p>
          <a:p>
            <a:pPr lvl="1"/>
            <a:r>
              <a:rPr lang="en-US" sz="1600" dirty="0" smtClean="0">
                <a:hlinkClick r:id="rId3"/>
              </a:rPr>
              <a:t>webcl_public@khronos.org</a:t>
            </a:r>
            <a:endParaRPr lang="en-US" sz="1600" dirty="0" smtClean="0"/>
          </a:p>
          <a:p>
            <a:r>
              <a:rPr lang="en-US" sz="1600" dirty="0" smtClean="0"/>
              <a:t>Nokia open source prototype for Firefox in May 2011 (LGPL)</a:t>
            </a:r>
          </a:p>
          <a:p>
            <a:pPr lvl="1"/>
            <a:r>
              <a:rPr lang="en-US" sz="1600" dirty="0" smtClean="0">
                <a:hlinkClick r:id="rId4"/>
              </a:rPr>
              <a:t>http://webcl.nokiaresearch.com</a:t>
            </a:r>
            <a:endParaRPr lang="en-US" sz="1600" dirty="0" smtClean="0"/>
          </a:p>
          <a:p>
            <a:r>
              <a:rPr lang="en-US" sz="1600" dirty="0" smtClean="0"/>
              <a:t>Samsung open source prototype for </a:t>
            </a:r>
            <a:r>
              <a:rPr lang="en-US" sz="1600" dirty="0" err="1" smtClean="0"/>
              <a:t>WebKit</a:t>
            </a:r>
            <a:r>
              <a:rPr lang="en-US" sz="1600" dirty="0" smtClean="0"/>
              <a:t> in July 2011 (BSD)</a:t>
            </a:r>
          </a:p>
          <a:p>
            <a:pPr lvl="1"/>
            <a:r>
              <a:rPr lang="en-US" sz="1600" dirty="0" smtClean="0">
                <a:hlinkClick r:id="rId5"/>
              </a:rPr>
              <a:t>http://code.google.com/p/webcl/ </a:t>
            </a:r>
            <a:endParaRPr lang="en-US" sz="1600" dirty="0" smtClean="0"/>
          </a:p>
          <a:p>
            <a:r>
              <a:rPr lang="en-US" sz="1600" dirty="0" smtClean="0"/>
              <a:t>Motorola open source prototype for </a:t>
            </a:r>
            <a:r>
              <a:rPr lang="en-US" sz="1600" dirty="0" err="1" smtClean="0"/>
              <a:t>NodeJS</a:t>
            </a:r>
            <a:r>
              <a:rPr lang="en-US" sz="1600" dirty="0" smtClean="0"/>
              <a:t> in March 2012 (BSD)</a:t>
            </a:r>
          </a:p>
          <a:p>
            <a:pPr lvl="1"/>
            <a:r>
              <a:rPr lang="en-US" sz="1600" dirty="0" smtClean="0">
                <a:hlinkClick r:id="rId6"/>
              </a:rPr>
              <a:t>https://github.com/Motorola-Mobility/node-webcl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WebCL Open process and Resources</a:t>
            </a:r>
            <a:endParaRPr lang="en-US" dirty="0"/>
          </a:p>
        </p:txBody>
      </p:sp>
      <p:pic>
        <p:nvPicPr>
          <p:cNvPr id="4" name="Picture 3" descr="WebCL_Sept11_1500px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693" y="3797450"/>
            <a:ext cx="764507" cy="3173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0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1083564"/>
            <a:ext cx="2296160" cy="1947672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530225" y="258763"/>
            <a:ext cx="6343650" cy="47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49" tIns="36575" rIns="73149" bIns="3657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600" dirty="0">
                <a:solidFill>
                  <a:srgbClr val="FFFFFF"/>
                </a:solidFill>
                <a:latin typeface="Arial Bold" charset="0"/>
              </a:rPr>
              <a:t>This slide has a 16:9 media window</a:t>
            </a:r>
            <a:endParaRPr lang="en-US" sz="2200" dirty="0">
              <a:solidFill>
                <a:srgbClr val="FFFFFF"/>
              </a:solidFill>
              <a:latin typeface="Arial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P_02_End.jpg" descr="/Volumes/eGo/S2012/PowerPoint:Keynote/S2012 PPT:KEY/PP_Files/PP_02_End.jpg"/>
          <p:cNvPicPr>
            <a:picLocks noGrp="1" noChangeAspect="1"/>
          </p:cNvPicPr>
          <p:nvPr>
            <p:ph idx="4294967295"/>
          </p:nvPr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OpenCL Programming Guide - The “Red Book” of OpenCL</a:t>
            </a:r>
          </a:p>
          <a:p>
            <a:pPr lvl="1"/>
            <a:r>
              <a:rPr lang="en-US" sz="1100" dirty="0" smtClean="0">
                <a:hlinkClick r:id="rId2"/>
              </a:rPr>
              <a:t>http://www.amazon.com/OpenCL-Programming-Guide-Aaftab-Munshi/dp/0321749642</a:t>
            </a:r>
            <a:endParaRPr lang="en-US" sz="1100" dirty="0" smtClean="0"/>
          </a:p>
          <a:p>
            <a:r>
              <a:rPr lang="en-US" sz="1100" dirty="0" smtClean="0"/>
              <a:t>OpenCL in Action</a:t>
            </a:r>
          </a:p>
          <a:p>
            <a:pPr lvl="1"/>
            <a:r>
              <a:rPr lang="en-US" sz="1100" u="sng" dirty="0" smtClean="0">
                <a:hlinkClick r:id="rId3"/>
              </a:rPr>
              <a:t>http://www.amazon.com/OpenCL-Action-Accelerate-Graphics-Computations/dp/1617290173/</a:t>
            </a:r>
            <a:endParaRPr lang="en-US" sz="1100" u="sng" dirty="0" smtClean="0"/>
          </a:p>
          <a:p>
            <a:r>
              <a:rPr lang="en-US" sz="1100" dirty="0" smtClean="0"/>
              <a:t>Heterogeneous Computing with OpenCL</a:t>
            </a:r>
          </a:p>
          <a:p>
            <a:pPr lvl="1"/>
            <a:r>
              <a:rPr lang="en-US" sz="1100" dirty="0" smtClean="0">
                <a:hlinkClick r:id="rId4"/>
              </a:rPr>
              <a:t>http://www.amazon.com/Heterogeneous-Computing-with-OpenCL-ebook/dp/B005JRHYUS</a:t>
            </a:r>
            <a:endParaRPr lang="en-US" sz="1100" dirty="0" smtClean="0"/>
          </a:p>
          <a:p>
            <a:r>
              <a:rPr lang="en-US" sz="1100" dirty="0" smtClean="0"/>
              <a:t>The OpenCL Programming Book </a:t>
            </a:r>
          </a:p>
          <a:p>
            <a:pPr lvl="1"/>
            <a:r>
              <a:rPr lang="en-US" sz="1100" dirty="0" smtClean="0">
                <a:hlinkClick r:id="rId5"/>
              </a:rPr>
              <a:t>http://www.fixstars.com/en/opencl/book/</a:t>
            </a:r>
            <a:endParaRPr lang="en-US" sz="1100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learning Now!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101" y="2553365"/>
            <a:ext cx="1170231" cy="13843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198" y="2553366"/>
            <a:ext cx="1111906" cy="13843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http://covers.elsevier.com/large_FW/9780123877666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445" y="2553365"/>
            <a:ext cx="1236870" cy="13729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4" descr="http://ecx.images-amazon.com/images/I/41Us3AloklL._SS500_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214" y="2553365"/>
            <a:ext cx="1247349" cy="14069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GPUs provide exponential GFLOPS growth every year vs. CPUs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8" y="1259698"/>
            <a:ext cx="3264192" cy="2563502"/>
          </a:xfrm>
          <a:prstGeom prst="rect">
            <a:avLst/>
          </a:prstGeom>
        </p:spPr>
      </p:pic>
      <p:pic>
        <p:nvPicPr>
          <p:cNvPr id="16" name="Picture 15" descr="cpu_vs_gpu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465" y="1632881"/>
            <a:ext cx="3830577" cy="1723759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23177" y="3789133"/>
            <a:ext cx="1950233" cy="194134"/>
          </a:xfrm>
          <a:prstGeom prst="rect">
            <a:avLst/>
          </a:prstGeom>
          <a:noFill/>
        </p:spPr>
        <p:txBody>
          <a:bodyPr wrap="none" lIns="70336" tIns="35168" rIns="70336" bIns="35168" rtlCol="0">
            <a:spAutoFit/>
          </a:bodyPr>
          <a:lstStyle/>
          <a:p>
            <a:r>
              <a:rPr lang="en-US" sz="800" dirty="0" smtClean="0"/>
              <a:t>NVidia CUDA/OpenCL C programming guide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436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Motivation and Goals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General-Purpose computations on GPU (GPGPU)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From                   to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The need for more general data-parallel computations 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WebCL</a:t>
            </a:r>
            <a:r>
              <a:rPr lang="en-US" sz="2000" dirty="0" smtClean="0">
                <a:solidFill>
                  <a:srgbClr val="000000"/>
                </a:solidFill>
              </a:rPr>
              <a:t> overview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A JavaScript API over OpenCL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OpenCL concepts</a:t>
            </a:r>
          </a:p>
          <a:p>
            <a:pPr lvl="1"/>
            <a:r>
              <a:rPr lang="en-US" sz="1700" dirty="0" err="1" smtClean="0">
                <a:solidFill>
                  <a:srgbClr val="000000"/>
                </a:solidFill>
              </a:rPr>
              <a:t>WebCL</a:t>
            </a:r>
            <a:r>
              <a:rPr lang="en-US" sz="1700" dirty="0" smtClean="0">
                <a:solidFill>
                  <a:srgbClr val="000000"/>
                </a:solidFill>
              </a:rPr>
              <a:t> API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WebCL</a:t>
            </a:r>
            <a:r>
              <a:rPr lang="en-US" sz="2000" dirty="0" smtClean="0">
                <a:solidFill>
                  <a:srgbClr val="000000"/>
                </a:solidFill>
              </a:rPr>
              <a:t> programming</a:t>
            </a:r>
          </a:p>
          <a:p>
            <a:pPr lvl="1"/>
            <a:r>
              <a:rPr lang="en-US" sz="1500" dirty="0" smtClean="0">
                <a:solidFill>
                  <a:srgbClr val="000000"/>
                </a:solidFill>
              </a:rPr>
              <a:t>Pure computations</a:t>
            </a:r>
          </a:p>
          <a:p>
            <a:pPr lvl="1"/>
            <a:r>
              <a:rPr lang="en-US" sz="1500" dirty="0" err="1" smtClean="0">
                <a:solidFill>
                  <a:srgbClr val="000000"/>
                </a:solidFill>
              </a:rPr>
              <a:t>WebGL</a:t>
            </a:r>
            <a:r>
              <a:rPr lang="en-US" sz="1500" dirty="0" smtClean="0">
                <a:solidFill>
                  <a:srgbClr val="000000"/>
                </a:solidFill>
              </a:rPr>
              <a:t> interoperability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8600" y="152400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Content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4" name="Picture 3" descr="webg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961" y="1385297"/>
            <a:ext cx="786601" cy="330018"/>
          </a:xfrm>
          <a:prstGeom prst="rect">
            <a:avLst/>
          </a:prstGeom>
        </p:spPr>
      </p:pic>
      <p:pic>
        <p:nvPicPr>
          <p:cNvPr id="5" name="Picture 4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07" y="1385297"/>
            <a:ext cx="785156" cy="325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735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Motivation and Goals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General-Purpose computations on GPU (GPGPU)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From                   to</a:t>
            </a:r>
          </a:p>
          <a:p>
            <a:pPr lvl="1"/>
            <a:r>
              <a:rPr lang="en-US" sz="1700" dirty="0" smtClean="0">
                <a:solidFill>
                  <a:srgbClr val="000000"/>
                </a:solidFill>
              </a:rPr>
              <a:t>The need for more general data-parallel computations </a:t>
            </a:r>
          </a:p>
          <a:p>
            <a:r>
              <a:rPr lang="en-US" sz="2000" dirty="0" err="1" smtClean="0">
                <a:solidFill>
                  <a:schemeClr val="bg2"/>
                </a:solidFill>
              </a:rPr>
              <a:t>WebCL</a:t>
            </a:r>
            <a:r>
              <a:rPr lang="en-US" sz="2000" dirty="0" smtClean="0">
                <a:solidFill>
                  <a:schemeClr val="bg2"/>
                </a:solidFill>
              </a:rPr>
              <a:t> overview</a:t>
            </a:r>
          </a:p>
          <a:p>
            <a:pPr lvl="1"/>
            <a:r>
              <a:rPr lang="en-US" sz="1700" dirty="0" smtClean="0">
                <a:solidFill>
                  <a:schemeClr val="bg2"/>
                </a:solidFill>
              </a:rPr>
              <a:t>A JavaScript API over OpenCL</a:t>
            </a:r>
          </a:p>
          <a:p>
            <a:pPr lvl="1"/>
            <a:r>
              <a:rPr lang="en-US" sz="1700" dirty="0" smtClean="0">
                <a:solidFill>
                  <a:schemeClr val="bg2"/>
                </a:solidFill>
              </a:rPr>
              <a:t>OpenCL concepts</a:t>
            </a:r>
          </a:p>
          <a:p>
            <a:pPr lvl="1"/>
            <a:r>
              <a:rPr lang="en-US" sz="1700" dirty="0" err="1" smtClean="0">
                <a:solidFill>
                  <a:schemeClr val="bg2"/>
                </a:solidFill>
              </a:rPr>
              <a:t>WebCL</a:t>
            </a:r>
            <a:r>
              <a:rPr lang="en-US" sz="1700" dirty="0" smtClean="0">
                <a:solidFill>
                  <a:schemeClr val="bg2"/>
                </a:solidFill>
              </a:rPr>
              <a:t> API</a:t>
            </a:r>
          </a:p>
          <a:p>
            <a:r>
              <a:rPr lang="en-US" sz="2000" dirty="0" err="1" smtClean="0">
                <a:solidFill>
                  <a:schemeClr val="bg2"/>
                </a:solidFill>
              </a:rPr>
              <a:t>WebCL</a:t>
            </a:r>
            <a:r>
              <a:rPr lang="en-US" sz="2000" dirty="0" smtClean="0">
                <a:solidFill>
                  <a:schemeClr val="bg2"/>
                </a:solidFill>
              </a:rPr>
              <a:t> programming</a:t>
            </a:r>
          </a:p>
          <a:p>
            <a:pPr lvl="1"/>
            <a:r>
              <a:rPr lang="en-US" sz="1500" dirty="0" smtClean="0">
                <a:solidFill>
                  <a:schemeClr val="bg2"/>
                </a:solidFill>
              </a:rPr>
              <a:t>Pure computations</a:t>
            </a:r>
          </a:p>
          <a:p>
            <a:pPr lvl="1"/>
            <a:r>
              <a:rPr lang="en-US" sz="1500" dirty="0" err="1" smtClean="0">
                <a:solidFill>
                  <a:schemeClr val="bg2"/>
                </a:solidFill>
              </a:rPr>
              <a:t>WebGL</a:t>
            </a:r>
            <a:r>
              <a:rPr lang="en-US" sz="1500" dirty="0" smtClean="0">
                <a:solidFill>
                  <a:schemeClr val="bg2"/>
                </a:solidFill>
              </a:rPr>
              <a:t> interoperability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28600" y="152400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Content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4" name="Picture 3" descr="webg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961" y="1385297"/>
            <a:ext cx="786601" cy="330018"/>
          </a:xfrm>
          <a:prstGeom prst="rect">
            <a:avLst/>
          </a:prstGeom>
        </p:spPr>
      </p:pic>
      <p:pic>
        <p:nvPicPr>
          <p:cNvPr id="5" name="Picture 4" descr="WebCL_Sept11_1500p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07" y="1385297"/>
            <a:ext cx="785156" cy="325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778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Programmable vertex &amp; fragment shaders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pipeline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1" y="1638556"/>
            <a:ext cx="2088410" cy="1688530"/>
          </a:xfrm>
          <a:prstGeom prst="rect">
            <a:avLst/>
          </a:prstGeom>
        </p:spPr>
      </p:pic>
      <p:pic>
        <p:nvPicPr>
          <p:cNvPr id="9" name="Picture 8" descr="webg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542" y="3806320"/>
            <a:ext cx="735265" cy="308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400" y="1285151"/>
            <a:ext cx="4893199" cy="252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With </a:t>
            </a:r>
            <a:r>
              <a:rPr lang="en-US" b="1" dirty="0" smtClean="0">
                <a:solidFill>
                  <a:schemeClr val="accent1"/>
                </a:solidFill>
              </a:rPr>
              <a:t>clever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mapping of algorithms to GL pipeline</a:t>
            </a:r>
          </a:p>
          <a:p>
            <a:pPr lvl="1"/>
            <a:r>
              <a:rPr lang="en-US" dirty="0" smtClean="0"/>
              <a:t>Textures as </a:t>
            </a:r>
            <a:r>
              <a:rPr lang="en-US" i="1" dirty="0" smtClean="0"/>
              <a:t>data buffers</a:t>
            </a:r>
          </a:p>
          <a:p>
            <a:pPr lvl="1"/>
            <a:r>
              <a:rPr lang="en-US" dirty="0" smtClean="0"/>
              <a:t>Texture coordinates as </a:t>
            </a:r>
            <a:r>
              <a:rPr lang="en-US" i="1" dirty="0" smtClean="0"/>
              <a:t>computational domain</a:t>
            </a:r>
          </a:p>
          <a:p>
            <a:pPr lvl="1"/>
            <a:r>
              <a:rPr lang="en-US" dirty="0" smtClean="0"/>
              <a:t>Vertex coordinates as </a:t>
            </a:r>
            <a:r>
              <a:rPr lang="en-US" i="1" dirty="0" smtClean="0"/>
              <a:t>computational range</a:t>
            </a:r>
          </a:p>
          <a:p>
            <a:pPr lvl="1"/>
            <a:r>
              <a:rPr lang="en-US" dirty="0" smtClean="0"/>
              <a:t>Vertex shaders </a:t>
            </a:r>
          </a:p>
          <a:p>
            <a:pPr lvl="2"/>
            <a:r>
              <a:rPr lang="en-US" dirty="0" smtClean="0"/>
              <a:t>to start computations</a:t>
            </a:r>
          </a:p>
          <a:p>
            <a:pPr lvl="2"/>
            <a:r>
              <a:rPr lang="en-US" i="1" dirty="0" smtClean="0"/>
              <a:t>scatter</a:t>
            </a:r>
            <a:r>
              <a:rPr lang="en-US" dirty="0" smtClean="0"/>
              <a:t> operations</a:t>
            </a:r>
          </a:p>
          <a:p>
            <a:pPr lvl="1"/>
            <a:r>
              <a:rPr lang="en-US" dirty="0" smtClean="0"/>
              <a:t>Fragment shaders </a:t>
            </a:r>
          </a:p>
          <a:p>
            <a:pPr lvl="2"/>
            <a:r>
              <a:rPr lang="en-US" dirty="0" smtClean="0"/>
              <a:t>for </a:t>
            </a:r>
            <a:r>
              <a:rPr lang="en-US" i="1" dirty="0" smtClean="0"/>
              <a:t>algorithms steps</a:t>
            </a:r>
          </a:p>
          <a:p>
            <a:pPr lvl="2"/>
            <a:r>
              <a:rPr lang="en-US" i="1" dirty="0" smtClean="0"/>
              <a:t>gather</a:t>
            </a:r>
            <a:r>
              <a:rPr lang="en-US" dirty="0" smtClean="0"/>
              <a:t> operations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computations on GPU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805" y="3082372"/>
            <a:ext cx="889979" cy="889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806" y="2077058"/>
            <a:ext cx="893024" cy="89302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15830" y="2077057"/>
            <a:ext cx="157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4F81BD"/>
                </a:solidFill>
              </a:rPr>
              <a:t>Scatter (write values)</a:t>
            </a:r>
            <a:endParaRPr lang="en-US" sz="1200" b="1" i="1" dirty="0">
              <a:solidFill>
                <a:srgbClr val="4F81B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2784" y="3082372"/>
            <a:ext cx="1530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4F81BD"/>
                </a:solidFill>
              </a:rPr>
              <a:t>Gather (read values)</a:t>
            </a:r>
            <a:endParaRPr lang="en-US" sz="1200" b="1" i="1" dirty="0">
              <a:solidFill>
                <a:srgbClr val="4F81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18561</TotalTime>
  <Words>1325</Words>
  <Application>Microsoft Macintosh PowerPoint</Application>
  <PresentationFormat>Custom</PresentationFormat>
  <Paragraphs>258</Paragraphs>
  <Slides>43</Slides>
  <Notes>6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Custom Design</vt:lpstr>
      <vt:lpstr>PowerPoint Presentation</vt:lpstr>
      <vt:lpstr>PowerPoint Presentation</vt:lpstr>
      <vt:lpstr>PowerPoint Presentation</vt:lpstr>
      <vt:lpstr>Motivation</vt:lpstr>
      <vt:lpstr>Motivation</vt:lpstr>
      <vt:lpstr>PowerPoint Presentation</vt:lpstr>
      <vt:lpstr>PowerPoint Presentation</vt:lpstr>
      <vt:lpstr>WebGL pipeline</vt:lpstr>
      <vt:lpstr>General Purpose computations on GPU</vt:lpstr>
      <vt:lpstr>GPGPU with GL limitations</vt:lpstr>
      <vt:lpstr>PowerPoint Presentation</vt:lpstr>
      <vt:lpstr>WebCL overview</vt:lpstr>
      <vt:lpstr>OpenCL overview</vt:lpstr>
      <vt:lpstr>OpenCL Device Model</vt:lpstr>
      <vt:lpstr>OpenCL Execution Model</vt:lpstr>
      <vt:lpstr>OpenCL Work-group 2D analogy</vt:lpstr>
      <vt:lpstr>OpenCL Memory Model</vt:lpstr>
      <vt:lpstr>OpenCL Kernel</vt:lpstr>
      <vt:lpstr>WebCL API</vt:lpstr>
      <vt:lpstr>PowerPoint Presentation</vt:lpstr>
      <vt:lpstr>WebCL sequence (host side)</vt:lpstr>
      <vt:lpstr>WebCL sequence (host side)</vt:lpstr>
      <vt:lpstr>WebCL sequence (host side)</vt:lpstr>
      <vt:lpstr>WebCL sequence (host side)</vt:lpstr>
      <vt:lpstr>WebCL sequence (host side)</vt:lpstr>
      <vt:lpstr>WebCL sequence (host side)</vt:lpstr>
      <vt:lpstr>WebCL sequence (host side)</vt:lpstr>
      <vt:lpstr>Example: Matrix multiplication</vt:lpstr>
      <vt:lpstr>Example: Matrix multiplication</vt:lpstr>
      <vt:lpstr>Example: Comparison with sequential</vt:lpstr>
      <vt:lpstr>WebCL / WebGL interop</vt:lpstr>
      <vt:lpstr>WebCL / WebGL interop</vt:lpstr>
      <vt:lpstr>WebCL / WebGL interop (texture)</vt:lpstr>
      <vt:lpstr>Demo: GL Texture update with CL </vt:lpstr>
      <vt:lpstr>WebCL / WebGL interop (vbo)</vt:lpstr>
      <vt:lpstr>Demo: VBO update with CL</vt:lpstr>
      <vt:lpstr>WebCL/WebGL interop (host side)</vt:lpstr>
      <vt:lpstr>Demo: Texture update with CL </vt:lpstr>
      <vt:lpstr>Perspectives</vt:lpstr>
      <vt:lpstr>WebCL Open process and Resources</vt:lpstr>
      <vt:lpstr>PowerPoint Presentation</vt:lpstr>
      <vt:lpstr>PowerPoint Presentation</vt:lpstr>
      <vt:lpstr>Start learning Now!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DarkBlue architecture proposal</dc:title>
  <dc:creator>Mikael Bourges-Sevenier</dc:creator>
  <cp:lastModifiedBy>Mikael Bourges-Sevenier</cp:lastModifiedBy>
  <cp:revision>329</cp:revision>
  <cp:lastPrinted>2012-06-18T23:58:16Z</cp:lastPrinted>
  <dcterms:created xsi:type="dcterms:W3CDTF">2012-07-30T19:43:55Z</dcterms:created>
  <dcterms:modified xsi:type="dcterms:W3CDTF">2012-08-16T01:09:22Z</dcterms:modified>
</cp:coreProperties>
</file>